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38.jpg" ContentType="image/gif"/>
  <Override PartName="/ppt/media/image40.jpg" ContentType="image/gif"/>
  <Override PartName="/ppt/media/image42.jpg" ContentType="image/gif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2"/>
  </p:sldMasterIdLst>
  <p:sldIdLst>
    <p:sldId id="283" r:id="rId3"/>
    <p:sldId id="338" r:id="rId4"/>
    <p:sldId id="304" r:id="rId5"/>
    <p:sldId id="308" r:id="rId6"/>
    <p:sldId id="307" r:id="rId7"/>
    <p:sldId id="343" r:id="rId8"/>
    <p:sldId id="344" r:id="rId9"/>
    <p:sldId id="345" r:id="rId10"/>
    <p:sldId id="324" r:id="rId11"/>
    <p:sldId id="314" r:id="rId12"/>
    <p:sldId id="340" r:id="rId13"/>
    <p:sldId id="322" r:id="rId14"/>
    <p:sldId id="323" r:id="rId15"/>
    <p:sldId id="315" r:id="rId16"/>
    <p:sldId id="325" r:id="rId17"/>
    <p:sldId id="339" r:id="rId18"/>
    <p:sldId id="329" r:id="rId19"/>
    <p:sldId id="326" r:id="rId20"/>
    <p:sldId id="327" r:id="rId21"/>
    <p:sldId id="328" r:id="rId22"/>
    <p:sldId id="330" r:id="rId23"/>
    <p:sldId id="332" r:id="rId24"/>
    <p:sldId id="319" r:id="rId25"/>
    <p:sldId id="333" r:id="rId26"/>
    <p:sldId id="334" r:id="rId27"/>
    <p:sldId id="335" r:id="rId28"/>
    <p:sldId id="341" r:id="rId29"/>
    <p:sldId id="336" r:id="rId30"/>
    <p:sldId id="321" r:id="rId31"/>
    <p:sldId id="342" r:id="rId32"/>
    <p:sldId id="337" r:id="rId33"/>
    <p:sldId id="296" r:id="rId3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A420"/>
    <a:srgbClr val="00CC66"/>
    <a:srgbClr val="4F7745"/>
    <a:srgbClr val="537F49"/>
    <a:srgbClr val="E2D16A"/>
    <a:srgbClr val="2D44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-684" y="7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#1">
  <dgm:title val=""/>
  <dgm:desc val=""/>
  <dgm:catLst>
    <dgm:cat type="accent6" pri="11300"/>
  </dgm:catLst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744B58-979D-4637-891D-E6346CA3825B}" type="doc">
      <dgm:prSet loTypeId="urn:microsoft.com/office/officeart/2008/layout/RadialCluster#1" loCatId="relationship" qsTypeId="urn:microsoft.com/office/officeart/2005/8/quickstyle/simple1#1" qsCatId="simple" csTypeId="urn:microsoft.com/office/officeart/2005/8/colors/accent6_3#1" csCatId="accent6" phldr="1"/>
      <dgm:spPr/>
      <dgm:t>
        <a:bodyPr/>
        <a:lstStyle/>
        <a:p>
          <a:endParaRPr lang="zh-CN" altLang="en-US"/>
        </a:p>
      </dgm:t>
    </dgm:pt>
    <dgm:pt modelId="{B60B9774-4B7A-4A6D-A9C1-F0217C900568}">
      <dgm:prSet phldrT="[文本]"/>
      <dgm:spPr>
        <a:solidFill>
          <a:srgbClr val="00B050"/>
        </a:solidFill>
      </dgm:spPr>
      <dgm:t>
        <a:bodyPr/>
        <a:lstStyle/>
        <a:p>
          <a:r>
            <a:rPr lang="zh-CN" altLang="en-US" b="1" dirty="0" smtClean="0"/>
            <a:t>舒缓中心</a:t>
          </a:r>
          <a:endParaRPr lang="zh-CN" altLang="en-US" b="1" dirty="0"/>
        </a:p>
      </dgm:t>
    </dgm:pt>
    <dgm:pt modelId="{F19D3E7E-8184-4847-9471-F6AF3D518B78}" type="parTrans" cxnId="{DFD135AA-113A-42C2-9825-6052B5FDAB19}">
      <dgm:prSet/>
      <dgm:spPr/>
      <dgm:t>
        <a:bodyPr/>
        <a:lstStyle/>
        <a:p>
          <a:endParaRPr lang="zh-CN" altLang="en-US" b="1"/>
        </a:p>
      </dgm:t>
    </dgm:pt>
    <dgm:pt modelId="{1F6ED1B0-9B4D-4FF8-B2EA-45265B6014A7}" type="sibTrans" cxnId="{DFD135AA-113A-42C2-9825-6052B5FDAB19}">
      <dgm:prSet/>
      <dgm:spPr/>
      <dgm:t>
        <a:bodyPr/>
        <a:lstStyle/>
        <a:p>
          <a:endParaRPr lang="zh-CN" altLang="en-US" b="1"/>
        </a:p>
      </dgm:t>
    </dgm:pt>
    <dgm:pt modelId="{63D4FB10-9E25-4AB6-81AE-C58944C6A8E9}">
      <dgm:prSet phldrT="[文本]"/>
      <dgm:spPr>
        <a:solidFill>
          <a:srgbClr val="92D050"/>
        </a:solidFill>
      </dgm:spPr>
      <dgm:t>
        <a:bodyPr/>
        <a:lstStyle/>
        <a:p>
          <a:r>
            <a:rPr lang="zh-CN" altLang="en-US" b="1" dirty="0" smtClean="0"/>
            <a:t>康复治疗</a:t>
          </a:r>
          <a:endParaRPr lang="zh-CN" altLang="en-US" b="1" dirty="0"/>
        </a:p>
      </dgm:t>
    </dgm:pt>
    <dgm:pt modelId="{89C0CA50-DE3A-4B7B-A975-F69FF7A048CA}" type="parTrans" cxnId="{B205C1A3-BD0A-4E64-AD47-1325EAD2B307}">
      <dgm:prSet/>
      <dgm:spPr/>
      <dgm:t>
        <a:bodyPr/>
        <a:lstStyle/>
        <a:p>
          <a:endParaRPr lang="zh-CN" altLang="en-US" b="1"/>
        </a:p>
      </dgm:t>
    </dgm:pt>
    <dgm:pt modelId="{EC904C4B-795B-4FB4-8C4B-2CD90239ADA6}" type="sibTrans" cxnId="{B205C1A3-BD0A-4E64-AD47-1325EAD2B307}">
      <dgm:prSet/>
      <dgm:spPr/>
      <dgm:t>
        <a:bodyPr/>
        <a:lstStyle/>
        <a:p>
          <a:endParaRPr lang="zh-CN" altLang="en-US" b="1"/>
        </a:p>
      </dgm:t>
    </dgm:pt>
    <dgm:pt modelId="{9E9EC8BF-AA02-4592-9D02-7AFD40A620C6}">
      <dgm:prSet phldrT="[文本]" custT="1"/>
      <dgm:spPr>
        <a:solidFill>
          <a:srgbClr val="92D050"/>
        </a:solidFill>
      </dgm:spPr>
      <dgm:t>
        <a:bodyPr/>
        <a:lstStyle/>
        <a:p>
          <a:r>
            <a:rPr lang="zh-CN" altLang="en-US" sz="1800" b="1" dirty="0" smtClean="0"/>
            <a:t>新疗法</a:t>
          </a:r>
          <a:endParaRPr lang="zh-CN" altLang="en-US" sz="1800" b="1" dirty="0"/>
        </a:p>
      </dgm:t>
    </dgm:pt>
    <dgm:pt modelId="{5A3C1405-A13E-4630-9381-F9A04243C12B}" type="parTrans" cxnId="{CFF66459-5824-48D2-AC44-BC4B7A4973F2}">
      <dgm:prSet/>
      <dgm:spPr/>
      <dgm:t>
        <a:bodyPr/>
        <a:lstStyle/>
        <a:p>
          <a:endParaRPr lang="zh-CN" altLang="en-US" b="1"/>
        </a:p>
      </dgm:t>
    </dgm:pt>
    <dgm:pt modelId="{1233A0DD-4085-476B-9AC8-F1AF1D19BAC8}" type="sibTrans" cxnId="{CFF66459-5824-48D2-AC44-BC4B7A4973F2}">
      <dgm:prSet/>
      <dgm:spPr/>
      <dgm:t>
        <a:bodyPr/>
        <a:lstStyle/>
        <a:p>
          <a:endParaRPr lang="zh-CN" altLang="en-US" b="1"/>
        </a:p>
      </dgm:t>
    </dgm:pt>
    <dgm:pt modelId="{062D1059-5013-4F84-BAAC-E9C4BAC0A240}">
      <dgm:prSet phldrT="[文本]"/>
      <dgm:spPr>
        <a:solidFill>
          <a:srgbClr val="92D050"/>
        </a:solidFill>
      </dgm:spPr>
      <dgm:t>
        <a:bodyPr/>
        <a:lstStyle/>
        <a:p>
          <a:r>
            <a:rPr lang="zh-CN" altLang="en-US" b="1" dirty="0" smtClean="0"/>
            <a:t>常规治疗</a:t>
          </a:r>
          <a:endParaRPr lang="zh-CN" altLang="en-US" b="1" dirty="0"/>
        </a:p>
      </dgm:t>
    </dgm:pt>
    <dgm:pt modelId="{47303F8E-9F2D-4309-85EE-30C4E2C7F0CE}" type="parTrans" cxnId="{913ABE98-CB12-4886-A341-4A2EDE7E0BDE}">
      <dgm:prSet/>
      <dgm:spPr/>
      <dgm:t>
        <a:bodyPr/>
        <a:lstStyle/>
        <a:p>
          <a:endParaRPr lang="zh-CN" altLang="en-US" b="1"/>
        </a:p>
      </dgm:t>
    </dgm:pt>
    <dgm:pt modelId="{8B3EA46F-5AA5-4745-BB4B-2F40A80E2D67}" type="sibTrans" cxnId="{913ABE98-CB12-4886-A341-4A2EDE7E0BDE}">
      <dgm:prSet/>
      <dgm:spPr/>
      <dgm:t>
        <a:bodyPr/>
        <a:lstStyle/>
        <a:p>
          <a:endParaRPr lang="zh-CN" altLang="en-US" b="1"/>
        </a:p>
      </dgm:t>
    </dgm:pt>
    <dgm:pt modelId="{F51DEFE1-6655-431E-8984-26AC6E205EDC}">
      <dgm:prSet/>
      <dgm:spPr>
        <a:solidFill>
          <a:srgbClr val="92D050"/>
        </a:solidFill>
      </dgm:spPr>
      <dgm:t>
        <a:bodyPr/>
        <a:lstStyle/>
        <a:p>
          <a:r>
            <a:rPr lang="zh-CN" altLang="en-US" b="1" dirty="0" smtClean="0"/>
            <a:t>中医治疗</a:t>
          </a:r>
          <a:endParaRPr lang="zh-CN" altLang="en-US" b="1" dirty="0"/>
        </a:p>
      </dgm:t>
    </dgm:pt>
    <dgm:pt modelId="{3928660F-2C62-4E9D-8411-4319CFABFE72}" type="parTrans" cxnId="{5051B18C-B7A8-4A9B-9B6F-E4C0B2DB1967}">
      <dgm:prSet/>
      <dgm:spPr/>
      <dgm:t>
        <a:bodyPr/>
        <a:lstStyle/>
        <a:p>
          <a:endParaRPr lang="zh-CN" altLang="en-US" b="1"/>
        </a:p>
      </dgm:t>
    </dgm:pt>
    <dgm:pt modelId="{E9C3A6C6-074C-4129-BCD3-979677D7305E}" type="sibTrans" cxnId="{5051B18C-B7A8-4A9B-9B6F-E4C0B2DB1967}">
      <dgm:prSet/>
      <dgm:spPr/>
      <dgm:t>
        <a:bodyPr/>
        <a:lstStyle/>
        <a:p>
          <a:endParaRPr lang="zh-CN" altLang="en-US" b="1"/>
        </a:p>
      </dgm:t>
    </dgm:pt>
    <dgm:pt modelId="{8610B877-929C-4387-B7C8-DACD2E8B9039}" type="pres">
      <dgm:prSet presAssocID="{9F744B58-979D-4637-891D-E6346CA3825B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59822574-16C0-4DC2-B023-A910E1A5457D}" type="pres">
      <dgm:prSet presAssocID="{B60B9774-4B7A-4A6D-A9C1-F0217C900568}" presName="singleCycle" presStyleCnt="0"/>
      <dgm:spPr/>
      <dgm:t>
        <a:bodyPr/>
        <a:lstStyle/>
        <a:p>
          <a:endParaRPr lang="zh-CN" altLang="en-US"/>
        </a:p>
      </dgm:t>
    </dgm:pt>
    <dgm:pt modelId="{480E3CDA-9B44-4064-8A2E-06F77D50AA24}" type="pres">
      <dgm:prSet presAssocID="{B60B9774-4B7A-4A6D-A9C1-F0217C900568}" presName="singleCenter" presStyleLbl="node1" presStyleIdx="0" presStyleCnt="5" custScaleX="80220" custScaleY="80220">
        <dgm:presLayoutVars>
          <dgm:chMax val="7"/>
          <dgm:chPref val="7"/>
        </dgm:presLayoutVars>
      </dgm:prSet>
      <dgm:spPr/>
      <dgm:t>
        <a:bodyPr/>
        <a:lstStyle/>
        <a:p>
          <a:endParaRPr lang="zh-CN" altLang="en-US"/>
        </a:p>
      </dgm:t>
    </dgm:pt>
    <dgm:pt modelId="{BBCC39E5-EFD4-4F12-8FFD-F2FE8F128E38}" type="pres">
      <dgm:prSet presAssocID="{89C0CA50-DE3A-4B7B-A975-F69FF7A048CA}" presName="Name56" presStyleLbl="parChTrans1D2" presStyleIdx="0" presStyleCnt="4"/>
      <dgm:spPr/>
      <dgm:t>
        <a:bodyPr/>
        <a:lstStyle/>
        <a:p>
          <a:endParaRPr lang="zh-CN" altLang="en-US"/>
        </a:p>
      </dgm:t>
    </dgm:pt>
    <dgm:pt modelId="{6D02B64D-0288-4592-B7DF-F12552AF0549}" type="pres">
      <dgm:prSet presAssocID="{63D4FB10-9E25-4AB6-81AE-C58944C6A8E9}" presName="text0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9B9E275-31E8-40D5-91CC-829617B8DC20}" type="pres">
      <dgm:prSet presAssocID="{3928660F-2C62-4E9D-8411-4319CFABFE72}" presName="Name56" presStyleLbl="parChTrans1D2" presStyleIdx="1" presStyleCnt="4"/>
      <dgm:spPr/>
      <dgm:t>
        <a:bodyPr/>
        <a:lstStyle/>
        <a:p>
          <a:endParaRPr lang="zh-CN" altLang="en-US"/>
        </a:p>
      </dgm:t>
    </dgm:pt>
    <dgm:pt modelId="{EBE00376-5278-4861-9D76-CB86B2CF73C2}" type="pres">
      <dgm:prSet presAssocID="{F51DEFE1-6655-431E-8984-26AC6E205EDC}" presName="text0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F106B3C-AD0E-41CE-9F65-7F6161F24E0E}" type="pres">
      <dgm:prSet presAssocID="{5A3C1405-A13E-4630-9381-F9A04243C12B}" presName="Name56" presStyleLbl="parChTrans1D2" presStyleIdx="2" presStyleCnt="4"/>
      <dgm:spPr/>
      <dgm:t>
        <a:bodyPr/>
        <a:lstStyle/>
        <a:p>
          <a:endParaRPr lang="zh-CN" altLang="en-US"/>
        </a:p>
      </dgm:t>
    </dgm:pt>
    <dgm:pt modelId="{01BD2F3A-2610-41CF-B93B-DCB2A8F0D862}" type="pres">
      <dgm:prSet presAssocID="{9E9EC8BF-AA02-4592-9D02-7AFD40A620C6}" presName="text0" presStyleLbl="node1" presStyleIdx="3" presStyleCnt="5" custScaleX="139804" custScaleY="13514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C3D54F-17CA-495B-9E87-33028ABAF432}" type="pres">
      <dgm:prSet presAssocID="{47303F8E-9F2D-4309-85EE-30C4E2C7F0CE}" presName="Name56" presStyleLbl="parChTrans1D2" presStyleIdx="3" presStyleCnt="4"/>
      <dgm:spPr/>
      <dgm:t>
        <a:bodyPr/>
        <a:lstStyle/>
        <a:p>
          <a:endParaRPr lang="zh-CN" altLang="en-US"/>
        </a:p>
      </dgm:t>
    </dgm:pt>
    <dgm:pt modelId="{D5C52D9A-3052-4235-AFE8-AFA1464A8970}" type="pres">
      <dgm:prSet presAssocID="{062D1059-5013-4F84-BAAC-E9C4BAC0A240}" presName="text0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EB0BBC6-29CF-4292-9B28-7D54652CC87E}" type="presOf" srcId="{89C0CA50-DE3A-4B7B-A975-F69FF7A048CA}" destId="{BBCC39E5-EFD4-4F12-8FFD-F2FE8F128E38}" srcOrd="0" destOrd="0" presId="urn:microsoft.com/office/officeart/2008/layout/RadialCluster#1"/>
    <dgm:cxn modelId="{A7FB87AD-2B93-44E9-AC01-CD75C6C8E6CC}" type="presOf" srcId="{062D1059-5013-4F84-BAAC-E9C4BAC0A240}" destId="{D5C52D9A-3052-4235-AFE8-AFA1464A8970}" srcOrd="0" destOrd="0" presId="urn:microsoft.com/office/officeart/2008/layout/RadialCluster#1"/>
    <dgm:cxn modelId="{AA1F97FB-A0BF-43D8-9EEF-59D65B6A9BF9}" type="presOf" srcId="{63D4FB10-9E25-4AB6-81AE-C58944C6A8E9}" destId="{6D02B64D-0288-4592-B7DF-F12552AF0549}" srcOrd="0" destOrd="0" presId="urn:microsoft.com/office/officeart/2008/layout/RadialCluster#1"/>
    <dgm:cxn modelId="{913ABE98-CB12-4886-A341-4A2EDE7E0BDE}" srcId="{B60B9774-4B7A-4A6D-A9C1-F0217C900568}" destId="{062D1059-5013-4F84-BAAC-E9C4BAC0A240}" srcOrd="3" destOrd="0" parTransId="{47303F8E-9F2D-4309-85EE-30C4E2C7F0CE}" sibTransId="{8B3EA46F-5AA5-4745-BB4B-2F40A80E2D67}"/>
    <dgm:cxn modelId="{B205C1A3-BD0A-4E64-AD47-1325EAD2B307}" srcId="{B60B9774-4B7A-4A6D-A9C1-F0217C900568}" destId="{63D4FB10-9E25-4AB6-81AE-C58944C6A8E9}" srcOrd="0" destOrd="0" parTransId="{89C0CA50-DE3A-4B7B-A975-F69FF7A048CA}" sibTransId="{EC904C4B-795B-4FB4-8C4B-2CD90239ADA6}"/>
    <dgm:cxn modelId="{362A7656-BE24-459D-A71D-1FD56DE7699A}" type="presOf" srcId="{47303F8E-9F2D-4309-85EE-30C4E2C7F0CE}" destId="{F4C3D54F-17CA-495B-9E87-33028ABAF432}" srcOrd="0" destOrd="0" presId="urn:microsoft.com/office/officeart/2008/layout/RadialCluster#1"/>
    <dgm:cxn modelId="{E4BADCA2-A2E7-4DFE-95E8-1A2E9CCF03E3}" type="presOf" srcId="{9E9EC8BF-AA02-4592-9D02-7AFD40A620C6}" destId="{01BD2F3A-2610-41CF-B93B-DCB2A8F0D862}" srcOrd="0" destOrd="0" presId="urn:microsoft.com/office/officeart/2008/layout/RadialCluster#1"/>
    <dgm:cxn modelId="{DFD135AA-113A-42C2-9825-6052B5FDAB19}" srcId="{9F744B58-979D-4637-891D-E6346CA3825B}" destId="{B60B9774-4B7A-4A6D-A9C1-F0217C900568}" srcOrd="0" destOrd="0" parTransId="{F19D3E7E-8184-4847-9471-F6AF3D518B78}" sibTransId="{1F6ED1B0-9B4D-4FF8-B2EA-45265B6014A7}"/>
    <dgm:cxn modelId="{117615A1-6A1B-420F-850E-146327C4FA42}" type="presOf" srcId="{F51DEFE1-6655-431E-8984-26AC6E205EDC}" destId="{EBE00376-5278-4861-9D76-CB86B2CF73C2}" srcOrd="0" destOrd="0" presId="urn:microsoft.com/office/officeart/2008/layout/RadialCluster#1"/>
    <dgm:cxn modelId="{8031F663-6FB3-45EF-A558-F5179AD5C51C}" type="presOf" srcId="{B60B9774-4B7A-4A6D-A9C1-F0217C900568}" destId="{480E3CDA-9B44-4064-8A2E-06F77D50AA24}" srcOrd="0" destOrd="0" presId="urn:microsoft.com/office/officeart/2008/layout/RadialCluster#1"/>
    <dgm:cxn modelId="{BA1180F3-A4F2-41E1-AF79-7C951AA78D99}" type="presOf" srcId="{3928660F-2C62-4E9D-8411-4319CFABFE72}" destId="{B9B9E275-31E8-40D5-91CC-829617B8DC20}" srcOrd="0" destOrd="0" presId="urn:microsoft.com/office/officeart/2008/layout/RadialCluster#1"/>
    <dgm:cxn modelId="{5051B18C-B7A8-4A9B-9B6F-E4C0B2DB1967}" srcId="{B60B9774-4B7A-4A6D-A9C1-F0217C900568}" destId="{F51DEFE1-6655-431E-8984-26AC6E205EDC}" srcOrd="1" destOrd="0" parTransId="{3928660F-2C62-4E9D-8411-4319CFABFE72}" sibTransId="{E9C3A6C6-074C-4129-BCD3-979677D7305E}"/>
    <dgm:cxn modelId="{CFF66459-5824-48D2-AC44-BC4B7A4973F2}" srcId="{B60B9774-4B7A-4A6D-A9C1-F0217C900568}" destId="{9E9EC8BF-AA02-4592-9D02-7AFD40A620C6}" srcOrd="2" destOrd="0" parTransId="{5A3C1405-A13E-4630-9381-F9A04243C12B}" sibTransId="{1233A0DD-4085-476B-9AC8-F1AF1D19BAC8}"/>
    <dgm:cxn modelId="{E918B7E9-7B91-4806-9C98-1D84BB42F25A}" type="presOf" srcId="{9F744B58-979D-4637-891D-E6346CA3825B}" destId="{8610B877-929C-4387-B7C8-DACD2E8B9039}" srcOrd="0" destOrd="0" presId="urn:microsoft.com/office/officeart/2008/layout/RadialCluster#1"/>
    <dgm:cxn modelId="{4D789931-B6F2-413D-BE94-BB15546CBF8C}" type="presOf" srcId="{5A3C1405-A13E-4630-9381-F9A04243C12B}" destId="{CF106B3C-AD0E-41CE-9F65-7F6161F24E0E}" srcOrd="0" destOrd="0" presId="urn:microsoft.com/office/officeart/2008/layout/RadialCluster#1"/>
    <dgm:cxn modelId="{DD8F9E91-EC4F-481B-A8CC-F5926E301C41}" type="presParOf" srcId="{8610B877-929C-4387-B7C8-DACD2E8B9039}" destId="{59822574-16C0-4DC2-B023-A910E1A5457D}" srcOrd="0" destOrd="0" presId="urn:microsoft.com/office/officeart/2008/layout/RadialCluster#1"/>
    <dgm:cxn modelId="{AE1D1953-1ECF-443E-82C1-F26689688989}" type="presParOf" srcId="{59822574-16C0-4DC2-B023-A910E1A5457D}" destId="{480E3CDA-9B44-4064-8A2E-06F77D50AA24}" srcOrd="0" destOrd="0" presId="urn:microsoft.com/office/officeart/2008/layout/RadialCluster#1"/>
    <dgm:cxn modelId="{4EC8444A-5D0C-4614-A2DD-E6BE4BAB8F0F}" type="presParOf" srcId="{59822574-16C0-4DC2-B023-A910E1A5457D}" destId="{BBCC39E5-EFD4-4F12-8FFD-F2FE8F128E38}" srcOrd="1" destOrd="0" presId="urn:microsoft.com/office/officeart/2008/layout/RadialCluster#1"/>
    <dgm:cxn modelId="{3B036170-DEDC-4181-ACE7-3DC06A5130C9}" type="presParOf" srcId="{59822574-16C0-4DC2-B023-A910E1A5457D}" destId="{6D02B64D-0288-4592-B7DF-F12552AF0549}" srcOrd="2" destOrd="0" presId="urn:microsoft.com/office/officeart/2008/layout/RadialCluster#1"/>
    <dgm:cxn modelId="{0A8C4FEA-E310-4848-B3A2-7E998A61F9DC}" type="presParOf" srcId="{59822574-16C0-4DC2-B023-A910E1A5457D}" destId="{B9B9E275-31E8-40D5-91CC-829617B8DC20}" srcOrd="3" destOrd="0" presId="urn:microsoft.com/office/officeart/2008/layout/RadialCluster#1"/>
    <dgm:cxn modelId="{09FFC9A9-D3AF-4C32-B87C-D60DA7241C47}" type="presParOf" srcId="{59822574-16C0-4DC2-B023-A910E1A5457D}" destId="{EBE00376-5278-4861-9D76-CB86B2CF73C2}" srcOrd="4" destOrd="0" presId="urn:microsoft.com/office/officeart/2008/layout/RadialCluster#1"/>
    <dgm:cxn modelId="{C07BF613-1260-4B8E-99AC-773C052EE49D}" type="presParOf" srcId="{59822574-16C0-4DC2-B023-A910E1A5457D}" destId="{CF106B3C-AD0E-41CE-9F65-7F6161F24E0E}" srcOrd="5" destOrd="0" presId="urn:microsoft.com/office/officeart/2008/layout/RadialCluster#1"/>
    <dgm:cxn modelId="{95C78823-A823-43DD-AB60-B4530073F52E}" type="presParOf" srcId="{59822574-16C0-4DC2-B023-A910E1A5457D}" destId="{01BD2F3A-2610-41CF-B93B-DCB2A8F0D862}" srcOrd="6" destOrd="0" presId="urn:microsoft.com/office/officeart/2008/layout/RadialCluster#1"/>
    <dgm:cxn modelId="{112D3A8F-2BC0-476B-ACA7-C5BF83583E5D}" type="presParOf" srcId="{59822574-16C0-4DC2-B023-A910E1A5457D}" destId="{F4C3D54F-17CA-495B-9E87-33028ABAF432}" srcOrd="7" destOrd="0" presId="urn:microsoft.com/office/officeart/2008/layout/RadialCluster#1"/>
    <dgm:cxn modelId="{21284A7E-84DC-4374-BA20-991E979EC3AD}" type="presParOf" srcId="{59822574-16C0-4DC2-B023-A910E1A5457D}" destId="{D5C52D9A-3052-4235-AFE8-AFA1464A8970}" srcOrd="8" destOrd="0" presId="urn:microsoft.com/office/officeart/2008/layout/RadialCluster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0E3CDA-9B44-4064-8A2E-06F77D50AA24}">
      <dsp:nvSpPr>
        <dsp:cNvPr id="0" name=""/>
        <dsp:cNvSpPr/>
      </dsp:nvSpPr>
      <dsp:spPr>
        <a:xfrm>
          <a:off x="2648864" y="1137951"/>
          <a:ext cx="756494" cy="756494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b="1" kern="1200" dirty="0" smtClean="0"/>
            <a:t>舒缓中心</a:t>
          </a:r>
          <a:endParaRPr lang="zh-CN" altLang="en-US" sz="1900" b="1" kern="1200" dirty="0"/>
        </a:p>
      </dsp:txBody>
      <dsp:txXfrm>
        <a:off x="2685793" y="1174880"/>
        <a:ext cx="682636" cy="682636"/>
      </dsp:txXfrm>
    </dsp:sp>
    <dsp:sp modelId="{BBCC39E5-EFD4-4F12-8FFD-F2FE8F128E38}">
      <dsp:nvSpPr>
        <dsp:cNvPr id="0" name=""/>
        <dsp:cNvSpPr/>
      </dsp:nvSpPr>
      <dsp:spPr>
        <a:xfrm rot="16200000">
          <a:off x="2746429" y="857269"/>
          <a:ext cx="56136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61363" y="0"/>
              </a:lnTo>
            </a:path>
          </a:pathLst>
        </a:custGeom>
        <a:noFill/>
        <a:ln w="127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02B64D-0288-4592-B7DF-F12552AF0549}">
      <dsp:nvSpPr>
        <dsp:cNvPr id="0" name=""/>
        <dsp:cNvSpPr/>
      </dsp:nvSpPr>
      <dsp:spPr>
        <a:xfrm>
          <a:off x="2711198" y="-55238"/>
          <a:ext cx="631826" cy="631826"/>
        </a:xfrm>
        <a:prstGeom prst="round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康复治疗</a:t>
          </a:r>
          <a:endParaRPr lang="zh-CN" altLang="en-US" sz="1600" b="1" kern="1200" dirty="0"/>
        </a:p>
      </dsp:txBody>
      <dsp:txXfrm>
        <a:off x="2742041" y="-24395"/>
        <a:ext cx="570140" cy="570140"/>
      </dsp:txXfrm>
    </dsp:sp>
    <dsp:sp modelId="{B9B9E275-31E8-40D5-91CC-829617B8DC20}">
      <dsp:nvSpPr>
        <dsp:cNvPr id="0" name=""/>
        <dsp:cNvSpPr/>
      </dsp:nvSpPr>
      <dsp:spPr>
        <a:xfrm>
          <a:off x="3405358" y="1516198"/>
          <a:ext cx="56136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61363" y="0"/>
              </a:lnTo>
            </a:path>
          </a:pathLst>
        </a:custGeom>
        <a:noFill/>
        <a:ln w="127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E00376-5278-4861-9D76-CB86B2CF73C2}">
      <dsp:nvSpPr>
        <dsp:cNvPr id="0" name=""/>
        <dsp:cNvSpPr/>
      </dsp:nvSpPr>
      <dsp:spPr>
        <a:xfrm>
          <a:off x="3966722" y="1200285"/>
          <a:ext cx="631826" cy="631826"/>
        </a:xfrm>
        <a:prstGeom prst="round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中医治疗</a:t>
          </a:r>
          <a:endParaRPr lang="zh-CN" altLang="en-US" sz="1600" b="1" kern="1200" dirty="0"/>
        </a:p>
      </dsp:txBody>
      <dsp:txXfrm>
        <a:off x="3997565" y="1231128"/>
        <a:ext cx="570140" cy="570140"/>
      </dsp:txXfrm>
    </dsp:sp>
    <dsp:sp modelId="{CF106B3C-AD0E-41CE-9F65-7F6161F24E0E}">
      <dsp:nvSpPr>
        <dsp:cNvPr id="0" name=""/>
        <dsp:cNvSpPr/>
      </dsp:nvSpPr>
      <dsp:spPr>
        <a:xfrm rot="5400000">
          <a:off x="2801938" y="2119618"/>
          <a:ext cx="45034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50345" y="0"/>
              </a:lnTo>
            </a:path>
          </a:pathLst>
        </a:custGeom>
        <a:noFill/>
        <a:ln w="127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BD2F3A-2610-41CF-B93B-DCB2A8F0D862}">
      <dsp:nvSpPr>
        <dsp:cNvPr id="0" name=""/>
        <dsp:cNvSpPr/>
      </dsp:nvSpPr>
      <dsp:spPr>
        <a:xfrm>
          <a:off x="2585452" y="2344791"/>
          <a:ext cx="883318" cy="853863"/>
        </a:xfrm>
        <a:prstGeom prst="round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/>
            <a:t>新疗法</a:t>
          </a:r>
          <a:endParaRPr lang="zh-CN" altLang="en-US" sz="1800" b="1" kern="1200" dirty="0"/>
        </a:p>
      </dsp:txBody>
      <dsp:txXfrm>
        <a:off x="2627134" y="2386473"/>
        <a:ext cx="799954" cy="770499"/>
      </dsp:txXfrm>
    </dsp:sp>
    <dsp:sp modelId="{F4C3D54F-17CA-495B-9E87-33028ABAF432}">
      <dsp:nvSpPr>
        <dsp:cNvPr id="0" name=""/>
        <dsp:cNvSpPr/>
      </dsp:nvSpPr>
      <dsp:spPr>
        <a:xfrm rot="10800000">
          <a:off x="2087500" y="1516198"/>
          <a:ext cx="56136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61363" y="0"/>
              </a:lnTo>
            </a:path>
          </a:pathLst>
        </a:custGeom>
        <a:noFill/>
        <a:ln w="127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C52D9A-3052-4235-AFE8-AFA1464A8970}">
      <dsp:nvSpPr>
        <dsp:cNvPr id="0" name=""/>
        <dsp:cNvSpPr/>
      </dsp:nvSpPr>
      <dsp:spPr>
        <a:xfrm>
          <a:off x="1455673" y="1200285"/>
          <a:ext cx="631826" cy="631826"/>
        </a:xfrm>
        <a:prstGeom prst="round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常规治疗</a:t>
          </a:r>
          <a:endParaRPr lang="zh-CN" altLang="en-US" sz="1600" b="1" kern="1200" dirty="0"/>
        </a:p>
      </dsp:txBody>
      <dsp:txXfrm>
        <a:off x="1486516" y="1231128"/>
        <a:ext cx="570140" cy="5701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#1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Sty" val="noArr"/>
                    <dgm:param type="endSty" val="noArr"/>
                    <dgm:param type="begPts" val="auto"/>
                    <dgm:param type="endPts" val="auto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stAng" val="90"/>
                              <dgm:param type="ctrShpMap" val="fNode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stAng" val="45"/>
                              <dgm:param type="spanAng" val="90"/>
                              <dgm:param type="ctrShpMap" val="fNode"/>
                            </dgm:alg>
                          </dgm:if>
                          <dgm:else name="Name68">
                            <dgm:alg type="cycle">
                              <dgm:param type="stAng" val="0"/>
                              <dgm:param type="spanAng" val="180"/>
                              <dgm:param type="ctrShpMap" val="fNode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stAng" val="315"/>
                              <dgm:param type="spanAng" val="90"/>
                              <dgm:param type="ctrShpMap" val="fNode"/>
                            </dgm:alg>
                          </dgm:if>
                          <dgm:else name="Name73">
                            <dgm:alg type="cycle">
                              <dgm:param type="stAng" val="270"/>
                              <dgm:param type="spanAng" val="180"/>
                              <dgm:param type="ctrShpMap" val="fNode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stAng" val="315"/>
                              <dgm:param type="spanAng" val="90"/>
                              <dgm:param type="ctrShpMap" val="fNode"/>
                            </dgm:alg>
                          </dgm:if>
                          <dgm:else name="Name78">
                            <dgm:alg type="cycle">
                              <dgm:param type="stAng" val="270"/>
                              <dgm:param type="spanAng" val="180"/>
                              <dgm:param type="ctrShpMap" val="fNode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stAng" val="315"/>
                              <dgm:param type="spanAng" val="90"/>
                              <dgm:param type="ctrShpMap" val="fNode"/>
                            </dgm:alg>
                          </dgm:if>
                          <dgm:else name="Name83">
                            <dgm:alg type="cycle">
                              <dgm:param type="stAng" val="292.5"/>
                              <dgm:param type="spanAng" val="135"/>
                              <dgm:param type="ctrShpMap" val="fNode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stAng" val="315"/>
                              <dgm:param type="spanAng" val="90"/>
                              <dgm:param type="ctrShpMap" val="fNode"/>
                            </dgm:alg>
                          </dgm:if>
                          <dgm:else name="Name88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stAng" val="315"/>
                              <dgm:param type="spanAng" val="90"/>
                              <dgm:param type="ctrShpMap" val="fNode"/>
                            </dgm:alg>
                          </dgm:if>
                          <dgm:else name="Name93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stAng" val="315"/>
                              <dgm:param type="spanAng" val="90"/>
                              <dgm:param type="ctrShpMap" val="fNode"/>
                            </dgm:alg>
                          </dgm:if>
                          <dgm:else name="Name98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stAng" val="270"/>
                              <dgm:param type="ctrShpMap" val="fNode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stAng" val="315"/>
                              <dgm:param type="spanAng" val="-90"/>
                              <dgm:param type="ctrShpMap" val="fNode"/>
                            </dgm:alg>
                          </dgm:if>
                          <dgm:else name="Name106">
                            <dgm:alg type="cycle">
                              <dgm:param type="stAng" val="0"/>
                              <dgm:param type="spanAng" val="-180"/>
                              <dgm:param type="ctrShpMap" val="fNode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stAng" val="45"/>
                              <dgm:param type="spanAng" val="-90"/>
                              <dgm:param type="ctrShpMap" val="fNode"/>
                            </dgm:alg>
                          </dgm:if>
                          <dgm:else name="Name111">
                            <dgm:alg type="cycle">
                              <dgm:param type="stAng" val="90"/>
                              <dgm:param type="spanAng" val="-180"/>
                              <dgm:param type="ctrShpMap" val="fNode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stAng" val="45"/>
                              <dgm:param type="spanAng" val="-90"/>
                              <dgm:param type="ctrShpMap" val="fNode"/>
                            </dgm:alg>
                          </dgm:if>
                          <dgm:else name="Name116">
                            <dgm:alg type="cycle">
                              <dgm:param type="stAng" val="90"/>
                              <dgm:param type="spanAng" val="-180"/>
                              <dgm:param type="ctrShpMap" val="fNode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stAng" val="45"/>
                              <dgm:param type="spanAng" val="-90"/>
                              <dgm:param type="ctrShpMap" val="fNode"/>
                            </dgm:alg>
                          </dgm:if>
                          <dgm:else name="Name121">
                            <dgm:alg type="cycle">
                              <dgm:param type="stAng" val="67.5"/>
                              <dgm:param type="spanAng" val="-135"/>
                              <dgm:param type="ctrShpMap" val="fNode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stAng" val="45"/>
                              <dgm:param type="spanAng" val="-90"/>
                              <dgm:param type="ctrShpMap" val="fNode"/>
                            </dgm:alg>
                          </dgm:if>
                          <dgm:else name="Name126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stAng" val="45"/>
                              <dgm:param type="spanAng" val="-90"/>
                              <dgm:param type="ctrShpMap" val="fNode"/>
                            </dgm:alg>
                          </dgm:if>
                          <dgm:else name="Name131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stAng" val="45"/>
                              <dgm:param type="spanAng" val="-90"/>
                              <dgm:param type="ctrShpMap" val="fNode"/>
                            </dgm:alg>
                          </dgm:if>
                          <dgm:else name="Name136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Sty" val="noArr"/>
                          <dgm:param type="endSty" val="noArr"/>
                          <dgm:param type="begPts" val="auto"/>
                          <dgm:param type="endPts" val="auto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srcNode" val="textCenter"/>
                    <dgm:param type="dstNode" val="childCenter1"/>
                    <dgm:param type="dim" val="1D"/>
                    <dgm:param type="endSty" val="noArr"/>
                    <dgm:param type="begPts" val="auto"/>
                    <dgm:param type="endPts" val="auto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stAng" val="180"/>
                              <dgm:param type="ctrShpMap" val="fNode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stAng" val="135"/>
                              <dgm:param type="spanAng" val="90"/>
                              <dgm:param type="ctrShpMap" val="fNode"/>
                            </dgm:alg>
                          </dgm:if>
                          <dgm:else name="Name155">
                            <dgm:alg type="cycle">
                              <dgm:param type="stAng" val="90"/>
                              <dgm:param type="spanAng" val="180"/>
                              <dgm:param type="ctrShpMap" val="fNode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stAng" val="120"/>
                              <dgm:param type="ctrShpMap" val="fNode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stAng" val="75"/>
                              <dgm:param type="spanAng" val="90"/>
                              <dgm:param type="ctrShpMap" val="fNode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stAng" val="30"/>
                              <dgm:param type="spanAng" val="180"/>
                              <dgm:param type="ctrShpMap" val="fNode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stAng" val="90"/>
                              <dgm:param type="ctrShpMap" val="fNode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stAng" val="45"/>
                              <dgm:param type="spanAng" val="90"/>
                              <dgm:param type="ctrShpMap" val="fNode"/>
                            </dgm:alg>
                          </dgm:if>
                          <dgm:else name="Name165">
                            <dgm:alg type="cycle">
                              <dgm:param type="stAng" val="22.5"/>
                              <dgm:param type="spanAng" val="135"/>
                              <dgm:param type="ctrShpMap" val="fNode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stAng" val="72"/>
                              <dgm:param type="ctrShpMap" val="fNode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stAng" val="27"/>
                              <dgm:param type="spanAng" val="90"/>
                              <dgm:param type="ctrShpMap" val="fNode"/>
                            </dgm:alg>
                          </dgm:if>
                          <dgm:else name="Name170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stAng" val="60"/>
                              <dgm:param type="ctrShpMap" val="fNode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stAng" val="15"/>
                              <dgm:param type="spanAng" val="90"/>
                              <dgm:param type="ctrShpMap" val="fNode"/>
                            </dgm:alg>
                          </dgm:if>
                          <dgm:else name="Name175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stAng" val="51"/>
                              <dgm:param type="ctrShpMap" val="fNode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stAng" val="6"/>
                              <dgm:param type="spanAng" val="90"/>
                              <dgm:param type="ctrShpMap" val="fNode"/>
                            </dgm:alg>
                          </dgm:if>
                          <dgm:else name="Name180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stAng" val="180"/>
                              <dgm:param type="ctrShpMap" val="fNode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stAng" val="225"/>
                              <dgm:param type="spanAng" val="-90"/>
                              <dgm:param type="ctrShpMap" val="fNode"/>
                            </dgm:alg>
                          </dgm:if>
                          <dgm:else name="Name188">
                            <dgm:alg type="cycle">
                              <dgm:param type="stAng" val="270"/>
                              <dgm:param type="spanAng" val="-180"/>
                              <dgm:param type="ctrShpMap" val="fNode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stAng" val="240"/>
                              <dgm:param type="ctrShpMap" val="fNode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stAng" val="285"/>
                              <dgm:param type="spanAng" val="-90"/>
                              <dgm:param type="ctrShpMap" val="fNode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stAng" val="330"/>
                              <dgm:param type="spanAng" val="-180"/>
                              <dgm:param type="ctrShpMap" val="fNode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stAng" val="270"/>
                              <dgm:param type="ctrShpMap" val="fNode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stAng" val="315"/>
                              <dgm:param type="spanAng" val="-90"/>
                              <dgm:param type="ctrShpMap" val="fNode"/>
                            </dgm:alg>
                          </dgm:if>
                          <dgm:else name="Name198">
                            <dgm:alg type="cycle">
                              <dgm:param type="stAng" val="337.5"/>
                              <dgm:param type="spanAng" val="-135"/>
                              <dgm:param type="ctrShpMap" val="fNode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stAng" val="288"/>
                              <dgm:param type="ctrShpMap" val="fNode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stAng" val="333"/>
                              <dgm:param type="spanAng" val="-90"/>
                              <dgm:param type="ctrShpMap" val="fNode"/>
                            </dgm:alg>
                          </dgm:if>
                          <dgm:else name="Name203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stAng" val="300"/>
                              <dgm:param type="ctrShpMap" val="fNode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stAng" val="345"/>
                              <dgm:param type="spanAng" val="-90"/>
                              <dgm:param type="ctrShpMap" val="fNode"/>
                            </dgm:alg>
                          </dgm:if>
                          <dgm:else name="Name208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stAng" val="308"/>
                              <dgm:param type="ctrShpMap" val="fNode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stAng" val="353"/>
                              <dgm:param type="spanAng" val="-90"/>
                              <dgm:param type="ctrShpMap" val="fNode"/>
                            </dgm:alg>
                          </dgm:if>
                          <dgm:else name="Name213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Sty" val="noArr"/>
                          <dgm:param type="endSty" val="noArr"/>
                          <dgm:param type="begPts" val="auto"/>
                          <dgm:param type="endPts" val="auto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srcNode" val="textCenter"/>
                    <dgm:param type="dstNode" val="childCenter2"/>
                    <dgm:param type="dim" val="1D"/>
                    <dgm:param type="endSty" val="noArr"/>
                    <dgm:param type="begPts" val="auto"/>
                    <dgm:param type="endPts" val="auto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stAng" val="240"/>
                              <dgm:param type="ctrShpMap" val="fNode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stAng" val="195"/>
                              <dgm:param type="spanAng" val="90"/>
                              <dgm:param type="ctrShpMap" val="fNode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stAng" val="150"/>
                              <dgm:param type="spanAng" val="180"/>
                              <dgm:param type="ctrShpMap" val="fNode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stAng" val="180"/>
                              <dgm:param type="ctrShpMap" val="fNode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stAng" val="135"/>
                              <dgm:param type="spanAng" val="90"/>
                              <dgm:param type="ctrShpMap" val="fNode"/>
                            </dgm:alg>
                          </dgm:if>
                          <dgm:else name="Name237">
                            <dgm:alg type="cycle">
                              <dgm:param type="stAng" val="112.5"/>
                              <dgm:param type="spanAng" val="135"/>
                              <dgm:param type="ctrShpMap" val="fNode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stAng" val="144"/>
                              <dgm:param type="ctrShpMap" val="fNode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stAng" val="99"/>
                              <dgm:param type="spanAng" val="90"/>
                              <dgm:param type="ctrShpMap" val="fNode"/>
                            </dgm:alg>
                          </dgm:if>
                          <dgm:else name="Name242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stAng" val="120"/>
                              <dgm:param type="ctrShpMap" val="fNode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stAng" val="75"/>
                              <dgm:param type="spanAng" val="90"/>
                              <dgm:param type="ctrShpMap" val="fNode"/>
                            </dgm:alg>
                          </dgm:if>
                          <dgm:else name="Name247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stAng" val="102"/>
                              <dgm:param type="ctrShpMap" val="fNode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stAng" val="57"/>
                              <dgm:param type="spanAng" val="90"/>
                              <dgm:param type="ctrShpMap" val="fNode"/>
                            </dgm:alg>
                          </dgm:if>
                          <dgm:else name="Name252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stAng" val="120"/>
                              <dgm:param type="ctrShpMap" val="fNode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stAng" val="165"/>
                              <dgm:param type="spanAng" val="-90"/>
                              <dgm:param type="ctrShpMap" val="fNode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stAng" val="210"/>
                              <dgm:param type="spanAng" val="-180"/>
                              <dgm:param type="ctrShpMap" val="fNode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stAng" val="180"/>
                              <dgm:param type="ctrShpMap" val="fNode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stAng" val="225"/>
                              <dgm:param type="spanAng" val="-90"/>
                              <dgm:param type="ctrShpMap" val="fNode"/>
                            </dgm:alg>
                          </dgm:if>
                          <dgm:else name="Name265">
                            <dgm:alg type="cycle">
                              <dgm:param type="stAng" val="247.5"/>
                              <dgm:param type="spanAng" val="-135"/>
                              <dgm:param type="ctrShpMap" val="fNode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stAng" val="216"/>
                              <dgm:param type="ctrShpMap" val="fNode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stAng" val="261"/>
                              <dgm:param type="spanAng" val="-90"/>
                              <dgm:param type="ctrShpMap" val="fNode"/>
                            </dgm:alg>
                          </dgm:if>
                          <dgm:else name="Name270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stAng" val="240"/>
                              <dgm:param type="ctrShpMap" val="fNode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stAng" val="285"/>
                              <dgm:param type="spanAng" val="-90"/>
                              <dgm:param type="ctrShpMap" val="fNode"/>
                            </dgm:alg>
                          </dgm:if>
                          <dgm:else name="Name275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stAng" val="257"/>
                              <dgm:param type="ctrShpMap" val="fNode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stAng" val="302"/>
                              <dgm:param type="spanAng" val="-90"/>
                              <dgm:param type="ctrShpMap" val="fNode"/>
                            </dgm:alg>
                          </dgm:if>
                          <dgm:else name="Name280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Sty" val="noArr"/>
                          <dgm:param type="endSty" val="noArr"/>
                          <dgm:param type="begPts" val="auto"/>
                          <dgm:param type="endPts" val="auto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srcNode" val="textCenter"/>
                    <dgm:param type="dstNode" val="childCenter3"/>
                    <dgm:param type="dim" val="1D"/>
                    <dgm:param type="endSty" val="noArr"/>
                    <dgm:param type="begPts" val="auto"/>
                    <dgm:param type="endPts" val="auto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stAng" val="270"/>
                              <dgm:param type="ctrShpMap" val="fNode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stAng" val="225"/>
                              <dgm:param type="spanAng" val="90"/>
                              <dgm:param type="ctrShpMap" val="fNode"/>
                            </dgm:alg>
                          </dgm:if>
                          <dgm:else name="Name299">
                            <dgm:alg type="cycle">
                              <dgm:param type="stAng" val="202.5"/>
                              <dgm:param type="spanAng" val="135"/>
                              <dgm:param type="ctrShpMap" val="fNode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stAng" val="216"/>
                              <dgm:param type="ctrShpMap" val="fNode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stAng" val="171"/>
                              <dgm:param type="spanAng" val="90"/>
                              <dgm:param type="ctrShpMap" val="fNode"/>
                            </dgm:alg>
                          </dgm:if>
                          <dgm:else name="Name304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stAng" val="180"/>
                              <dgm:param type="ctrShpMap" val="fNode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stAng" val="135"/>
                              <dgm:param type="spanAng" val="90"/>
                              <dgm:param type="ctrShpMap" val="fNode"/>
                            </dgm:alg>
                          </dgm:if>
                          <dgm:else name="Name309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stAng" val="154"/>
                              <dgm:param type="ctrShpMap" val="fNode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stAng" val="109"/>
                              <dgm:param type="spanAng" val="90"/>
                              <dgm:param type="ctrShpMap" val="fNode"/>
                            </dgm:alg>
                          </dgm:if>
                          <dgm:else name="Name314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stAng" val="90"/>
                              <dgm:param type="ctrShpMap" val="fNode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stAng" val="135"/>
                              <dgm:param type="spanAng" val="-90"/>
                              <dgm:param type="ctrShpMap" val="fNode"/>
                            </dgm:alg>
                          </dgm:if>
                          <dgm:else name="Name322">
                            <dgm:alg type="cycle">
                              <dgm:param type="stAng" val="157.5"/>
                              <dgm:param type="spanAng" val="-135"/>
                              <dgm:param type="ctrShpMap" val="fNode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stAng" val="144"/>
                              <dgm:param type="ctrShpMap" val="fNode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stAng" val="189"/>
                              <dgm:param type="spanAng" val="-90"/>
                              <dgm:param type="ctrShpMap" val="fNode"/>
                            </dgm:alg>
                          </dgm:if>
                          <dgm:else name="Name327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stAng" val="180"/>
                              <dgm:param type="ctrShpMap" val="fNode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stAng" val="225"/>
                              <dgm:param type="spanAng" val="-90"/>
                              <dgm:param type="ctrShpMap" val="fNode"/>
                            </dgm:alg>
                          </dgm:if>
                          <dgm:else name="Name332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stAng" val="205"/>
                              <dgm:param type="ctrShpMap" val="fNode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stAng" val="250"/>
                              <dgm:param type="spanAng" val="-90"/>
                              <dgm:param type="ctrShpMap" val="fNode"/>
                            </dgm:alg>
                          </dgm:if>
                          <dgm:else name="Name337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Sty" val="noArr"/>
                          <dgm:param type="endSty" val="noArr"/>
                          <dgm:param type="begPts" val="auto"/>
                          <dgm:param type="endPts" val="auto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srcNode" val="textCenter"/>
                    <dgm:param type="dstNode" val="childCenter4"/>
                    <dgm:param type="dim" val="1D"/>
                    <dgm:param type="endSty" val="noArr"/>
                    <dgm:param type="begPts" val="auto"/>
                    <dgm:param type="endPts" val="auto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stAng" val="288"/>
                              <dgm:param type="ctrShpMap" val="fNode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stAng" val="243"/>
                              <dgm:param type="spanAng" val="90"/>
                              <dgm:param type="ctrShpMap" val="fNode"/>
                            </dgm:alg>
                          </dgm:if>
                          <dgm:else name="Name356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stAng" val="240"/>
                              <dgm:param type="ctrShpMap" val="fNode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stAng" val="195"/>
                              <dgm:param type="spanAng" val="90"/>
                              <dgm:param type="ctrShpMap" val="fNode"/>
                            </dgm:alg>
                          </dgm:if>
                          <dgm:else name="Name361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stAng" val="205"/>
                              <dgm:param type="ctrShpMap" val="fNode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stAng" val="160"/>
                              <dgm:param type="spanAng" val="90"/>
                              <dgm:param type="ctrShpMap" val="fNode"/>
                            </dgm:alg>
                          </dgm:if>
                          <dgm:else name="Name366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stAng" val="72"/>
                              <dgm:param type="ctrShpMap" val="fNode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stAng" val="117"/>
                              <dgm:param type="spanAng" val="-90"/>
                              <dgm:param type="ctrShpMap" val="fNode"/>
                            </dgm:alg>
                          </dgm:if>
                          <dgm:else name="Name374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stAng" val="120"/>
                              <dgm:param type="ctrShpMap" val="fNode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stAng" val="165"/>
                              <dgm:param type="spanAng" val="-90"/>
                              <dgm:param type="ctrShpMap" val="fNode"/>
                            </dgm:alg>
                          </dgm:if>
                          <dgm:else name="Name379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stAng" val="154"/>
                              <dgm:param type="ctrShpMap" val="fNode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stAng" val="199"/>
                              <dgm:param type="spanAng" val="-90"/>
                              <dgm:param type="ctrShpMap" val="fNode"/>
                            </dgm:alg>
                          </dgm:if>
                          <dgm:else name="Name384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Sty" val="noArr"/>
                          <dgm:param type="endSty" val="noArr"/>
                          <dgm:param type="begPts" val="auto"/>
                          <dgm:param type="endPts" val="auto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srcNode" val="textCenter"/>
                    <dgm:param type="dstNode" val="childCenter5"/>
                    <dgm:param type="dim" val="1D"/>
                    <dgm:param type="endSty" val="noArr"/>
                    <dgm:param type="begPts" val="auto"/>
                    <dgm:param type="endPts" val="auto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stAng" val="300"/>
                              <dgm:param type="ctrShpMap" val="fNode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stAng" val="255"/>
                              <dgm:param type="spanAng" val="90"/>
                              <dgm:param type="ctrShpMap" val="fNode"/>
                            </dgm:alg>
                          </dgm:if>
                          <dgm:else name="Name403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stAng" val="257"/>
                              <dgm:param type="ctrShpMap" val="fNode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stAng" val="212"/>
                              <dgm:param type="spanAng" val="90"/>
                              <dgm:param type="ctrShpMap" val="fNode"/>
                            </dgm:alg>
                          </dgm:if>
                          <dgm:else name="Name408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stAng" val="60"/>
                              <dgm:param type="ctrShpMap" val="fNode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stAng" val="105"/>
                              <dgm:param type="spanAng" val="-90"/>
                              <dgm:param type="ctrShpMap" val="fNode"/>
                            </dgm:alg>
                          </dgm:if>
                          <dgm:else name="Name416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stAng" val="102"/>
                              <dgm:param type="ctrShpMap" val="fNode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stAng" val="147"/>
                              <dgm:param type="spanAng" val="-90"/>
                              <dgm:param type="ctrShpMap" val="fNode"/>
                            </dgm:alg>
                          </dgm:if>
                          <dgm:else name="Name421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Sty" val="noArr"/>
                          <dgm:param type="endSty" val="noArr"/>
                          <dgm:param type="begPts" val="auto"/>
                          <dgm:param type="endPts" val="auto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srcNode" val="textCenter"/>
                    <dgm:param type="dstNode" val="childCenter6"/>
                    <dgm:param type="dim" val="1D"/>
                    <dgm:param type="endSty" val="noArr"/>
                    <dgm:param type="begPts" val="auto"/>
                    <dgm:param type="endPts" val="auto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stAng" val="308"/>
                              <dgm:param type="ctrShpMap" val="fNode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stAng" val="263"/>
                              <dgm:param type="spanAng" val="90"/>
                              <dgm:param type="ctrShpMap" val="fNode"/>
                            </dgm:alg>
                          </dgm:if>
                          <dgm:else name="Name440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stAng" val="51"/>
                              <dgm:param type="ctrShpMap" val="fNode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stAng" val="96"/>
                              <dgm:param type="spanAng" val="-90"/>
                              <dgm:param type="ctrShpMap" val="fNode"/>
                            </dgm:alg>
                          </dgm:if>
                          <dgm:else name="Name448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Sty" val="noArr"/>
                          <dgm:param type="endSty" val="noArr"/>
                          <dgm:param type="begPts" val="auto"/>
                          <dgm:param type="endPts" val="auto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srcNode" val="textCenter"/>
                    <dgm:param type="dstNode" val="childCenter7"/>
                    <dgm:param type="dim" val="1D"/>
                    <dgm:param type="endSty" val="noArr"/>
                    <dgm:param type="begPts" val="auto"/>
                    <dgm:param type="endPts" val="auto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0009" y="119380"/>
            <a:ext cx="4292918" cy="640715"/>
          </a:xfrm>
        </p:spPr>
        <p:txBody>
          <a:bodyPr anchor="b">
            <a:noAutofit/>
          </a:bodyPr>
          <a:lstStyle>
            <a:lvl1pPr algn="ctr">
              <a:defRPr sz="35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CE07D46-0C6A-4E53-B8C8-9B1B9C4FF5B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2018-01-04</a:t>
            </a:fld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BF717B6-A9FD-4EAC-BA44-2EB281CF894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CE07D46-0C6A-4E53-B8C8-9B1B9C4FF5B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2018-01-04</a:t>
            </a:fld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BF717B6-A9FD-4EAC-BA44-2EB281CF894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CE07D46-0C6A-4E53-B8C8-9B1B9C4FF5B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2018-01-04</a:t>
            </a:fld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BF717B6-A9FD-4EAC-BA44-2EB281CF894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CE07D46-0C6A-4E53-B8C8-9B1B9C4FF5B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2018-01-04</a:t>
            </a:fld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BF717B6-A9FD-4EAC-BA44-2EB281CF894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CE07D46-0C6A-4E53-B8C8-9B1B9C4FF5B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2018-01-04</a:t>
            </a:fld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BF717B6-A9FD-4EAC-BA44-2EB281CF894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9" descr="C:\Users\Administrator\Desktop\55408fb546d12_0001_图层-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41"/>
          <a:stretch>
            <a:fillRect/>
          </a:stretch>
        </p:blipFill>
        <p:spPr bwMode="auto">
          <a:xfrm>
            <a:off x="0" y="6107431"/>
            <a:ext cx="4572000" cy="750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" descr="C:\Users\Administrator\Desktop\55408fb546d12_0001_图层-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41"/>
          <a:stretch>
            <a:fillRect/>
          </a:stretch>
        </p:blipFill>
        <p:spPr bwMode="auto">
          <a:xfrm>
            <a:off x="4572000" y="6107431"/>
            <a:ext cx="4572000" cy="750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05434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9" descr="C:\Users\Administrator\Desktop\55408fb546d12_0001_图层-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41"/>
          <a:stretch>
            <a:fillRect/>
          </a:stretch>
        </p:blipFill>
        <p:spPr bwMode="auto">
          <a:xfrm>
            <a:off x="0" y="6107431"/>
            <a:ext cx="4572000" cy="750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" descr="C:\Users\Administrator\Desktop\55408fb546d12_0001_图层-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41"/>
          <a:stretch>
            <a:fillRect/>
          </a:stretch>
        </p:blipFill>
        <p:spPr bwMode="auto">
          <a:xfrm>
            <a:off x="4572000" y="6107431"/>
            <a:ext cx="4572000" cy="750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326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CE07D46-0C6A-4E53-B8C8-9B1B9C4FF5B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2018-01-04</a:t>
            </a:fld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BF717B6-A9FD-4EAC-BA44-2EB281CF894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9B4FA33-1C53-4464-89C2-A5ECFE8ED9B4}" type="datetimeFigureOut">
              <a:rPr lang="zh-CN" altLang="en-US" smtClean="0"/>
              <a:t>2018-01-04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D836AB8-8C33-484F-A988-C52882738B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4644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CE07D46-0C6A-4E53-B8C8-9B1B9C4FF5B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2018-01-04</a:t>
            </a:fld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BF717B6-A9FD-4EAC-BA44-2EB281CF894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CE07D46-0C6A-4E53-B8C8-9B1B9C4FF5B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2018-01-04</a:t>
            </a:fld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BF717B6-A9FD-4EAC-BA44-2EB281CF894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CE07D46-0C6A-4E53-B8C8-9B1B9C4FF5B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2018-01-04</a:t>
            </a:fld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BF717B6-A9FD-4EAC-BA44-2EB281CF894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CE07D46-0C6A-4E53-B8C8-9B1B9C4FF5B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2018-01-04</a:t>
            </a:fld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BF717B6-A9FD-4EAC-BA44-2EB281CF894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CE07D46-0C6A-4E53-B8C8-9B1B9C4FF5B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2018-01-04</a:t>
            </a:fld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BF717B6-A9FD-4EAC-BA44-2EB281CF894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CE07D46-0C6A-4E53-B8C8-9B1B9C4FF5B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2018-01-04</a:t>
            </a:fld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BF717B6-A9FD-4EAC-BA44-2EB281CF894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36734" y="305117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CE07D46-0C6A-4E53-B8C8-9B1B9C4FF5B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2018-01-04</a:t>
            </a:fld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BF717B6-A9FD-4EAC-BA44-2EB281CF894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5" r:id="rId12"/>
    <p:sldLayoutId id="2147483666" r:id="rId13"/>
  </p:sldLayoutIdLst>
  <p:transition spd="slow">
    <p:fade/>
  </p:transition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jpeg"/><Relationship Id="rId5" Type="http://schemas.openxmlformats.org/officeDocument/2006/relationships/image" Target="../media/image26.jpg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37.gif"/><Relationship Id="rId7" Type="http://schemas.openxmlformats.org/officeDocument/2006/relationships/image" Target="../media/image41.gif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jpg"/><Relationship Id="rId5" Type="http://schemas.openxmlformats.org/officeDocument/2006/relationships/image" Target="../media/image39.gif"/><Relationship Id="rId4" Type="http://schemas.openxmlformats.org/officeDocument/2006/relationships/image" Target="../media/image38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jpg"/><Relationship Id="rId4" Type="http://schemas.openxmlformats.org/officeDocument/2006/relationships/image" Target="../media/image46.jpe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4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jpeg"/><Relationship Id="rId5" Type="http://schemas.microsoft.com/office/2007/relationships/hdphoto" Target="../media/hdphoto4.wdp"/><Relationship Id="rId4" Type="http://schemas.openxmlformats.org/officeDocument/2006/relationships/image" Target="../media/image61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5.xml"/><Relationship Id="rId5" Type="http://schemas.microsoft.com/office/2007/relationships/hdphoto" Target="../media/hdphoto6.wdp"/><Relationship Id="rId4" Type="http://schemas.openxmlformats.org/officeDocument/2006/relationships/image" Target="../media/image7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14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7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20568" y="-2156"/>
            <a:ext cx="9154284" cy="6860156"/>
            <a:chOff x="-7992" y="0"/>
            <a:chExt cx="9154284" cy="686015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2" y="0"/>
              <a:ext cx="9144000" cy="6839454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301"/>
            <a:stretch/>
          </p:blipFill>
          <p:spPr>
            <a:xfrm>
              <a:off x="-7992" y="2640329"/>
              <a:ext cx="9144000" cy="4219827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523875" y="2054378"/>
            <a:ext cx="8296275" cy="14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4400" b="1" dirty="0" smtClean="0">
                <a:solidFill>
                  <a:srgbClr val="4F7745"/>
                </a:solidFill>
                <a:latin typeface="隶书" pitchFamily="49" charset="-122"/>
                <a:ea typeface="隶书" pitchFamily="49" charset="-122"/>
              </a:rPr>
              <a:t>社区医院安宁疗护的探索与实践</a:t>
            </a:r>
            <a:endParaRPr lang="zh-CN" altLang="en-US" sz="4400" b="1" dirty="0">
              <a:solidFill>
                <a:srgbClr val="4F7745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15466" y="5147481"/>
            <a:ext cx="28825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</a:rPr>
              <a:t>周明飞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  </a:t>
            </a:r>
            <a:r>
              <a:rPr lang="zh-CN" altLang="en-US" dirty="0" smtClean="0">
                <a:latin typeface="楷体" panose="02010609060101010101" charset="-122"/>
                <a:ea typeface="楷体" panose="02010609060101010101" charset="-122"/>
              </a:rPr>
              <a:t>全科主任医师</a:t>
            </a:r>
            <a:endParaRPr lang="zh-CN" altLang="en-US" dirty="0">
              <a:latin typeface="楷体" panose="02010609060101010101" charset="-122"/>
              <a:ea typeface="楷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265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>
            <a:off x="410736" y="1459927"/>
            <a:ext cx="5047060" cy="261994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1600" b="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effectLst/>
                <a:latin typeface="+mn-ea"/>
                <a:ea typeface="+mn-ea"/>
                <a:cs typeface="+mn-cs"/>
              </a:rPr>
              <a:t>绿色</a:t>
            </a:r>
            <a:r>
              <a:rPr lang="zh-CN" altLang="en-US" sz="1600" b="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生态医疗环境；</a:t>
            </a:r>
            <a:endParaRPr lang="en-US" altLang="zh-CN" sz="1600" b="0" dirty="0">
              <a:solidFill>
                <a:schemeClr val="tx1"/>
              </a:solidFill>
              <a:effectLst/>
              <a:latin typeface="+mn-ea"/>
              <a:ea typeface="+mn-ea"/>
              <a:cs typeface="+mn-cs"/>
            </a:endParaRPr>
          </a:p>
          <a:p>
            <a:pPr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altLang="zh-CN" sz="1600" b="0" dirty="0">
              <a:solidFill>
                <a:schemeClr val="tx1"/>
              </a:solidFill>
              <a:effectLst/>
              <a:latin typeface="+mn-ea"/>
              <a:ea typeface="+mn-ea"/>
              <a:cs typeface="+mn-cs"/>
            </a:endParaRPr>
          </a:p>
          <a:p>
            <a:pPr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1600" b="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 个性化</a:t>
            </a:r>
            <a:r>
              <a:rPr lang="zh-CN" altLang="en-US" sz="1600" dirty="0">
                <a:solidFill>
                  <a:srgbClr val="FF0000"/>
                </a:solidFill>
                <a:effectLst/>
                <a:latin typeface="+mn-ea"/>
                <a:ea typeface="+mn-ea"/>
                <a:cs typeface="+mn-cs"/>
              </a:rPr>
              <a:t>人文养疗</a:t>
            </a:r>
            <a:r>
              <a:rPr lang="zh-CN" altLang="en-US" sz="1600" b="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设施；</a:t>
            </a:r>
            <a:endParaRPr lang="en-US" altLang="zh-CN" sz="1600" b="0" dirty="0">
              <a:solidFill>
                <a:schemeClr val="tx1"/>
              </a:solidFill>
              <a:effectLst/>
              <a:latin typeface="+mn-ea"/>
              <a:ea typeface="+mn-ea"/>
              <a:cs typeface="+mn-cs"/>
            </a:endParaRPr>
          </a:p>
          <a:p>
            <a:pPr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altLang="zh-CN" sz="1600" b="0" dirty="0">
              <a:solidFill>
                <a:schemeClr val="tx1"/>
              </a:solidFill>
              <a:effectLst/>
              <a:latin typeface="+mn-ea"/>
              <a:ea typeface="+mn-ea"/>
              <a:cs typeface="+mn-cs"/>
            </a:endParaRPr>
          </a:p>
          <a:p>
            <a:pPr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1600" b="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 专为信仰人群开设独立</a:t>
            </a:r>
            <a:r>
              <a:rPr lang="zh-CN" altLang="en-US" sz="1600" dirty="0">
                <a:solidFill>
                  <a:srgbClr val="FF0000"/>
                </a:solidFill>
                <a:effectLst/>
                <a:latin typeface="+mn-ea"/>
                <a:ea typeface="+mn-ea"/>
                <a:cs typeface="+mn-cs"/>
              </a:rPr>
              <a:t>宗教病房</a:t>
            </a:r>
            <a:r>
              <a:rPr lang="zh-CN" altLang="en-US" sz="1600" b="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；</a:t>
            </a:r>
            <a:endParaRPr lang="en-US" altLang="zh-CN" sz="1600" b="0" dirty="0">
              <a:solidFill>
                <a:schemeClr val="tx1"/>
              </a:solidFill>
              <a:effectLst/>
              <a:latin typeface="+mn-ea"/>
              <a:ea typeface="+mn-ea"/>
              <a:cs typeface="+mn-cs"/>
            </a:endParaRPr>
          </a:p>
          <a:p>
            <a:pPr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altLang="zh-CN" sz="1600" b="0" dirty="0">
              <a:solidFill>
                <a:schemeClr val="tx1"/>
              </a:solidFill>
              <a:effectLst/>
              <a:latin typeface="+mn-ea"/>
              <a:ea typeface="+mn-ea"/>
              <a:cs typeface="+mn-cs"/>
            </a:endParaRPr>
          </a:p>
          <a:p>
            <a:pPr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CN" sz="1600" b="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 </a:t>
            </a:r>
            <a:r>
              <a:rPr lang="zh-CN" altLang="en-US" sz="1600" b="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七大</a:t>
            </a:r>
            <a:r>
              <a:rPr lang="zh-CN" altLang="en-US" sz="1600" dirty="0">
                <a:solidFill>
                  <a:srgbClr val="FF0000"/>
                </a:solidFill>
                <a:effectLst/>
                <a:latin typeface="+mn-ea"/>
                <a:ea typeface="+mn-ea"/>
                <a:cs typeface="+mn-cs"/>
              </a:rPr>
              <a:t>主题病房</a:t>
            </a:r>
            <a:r>
              <a:rPr lang="zh-CN" altLang="en-US" sz="1600" b="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告别冰冷给您回家般温暖。</a:t>
            </a:r>
            <a:endParaRPr lang="zh-CN" altLang="en-US" sz="1600" b="0" dirty="0">
              <a:solidFill>
                <a:prstClr val="black"/>
              </a:solidFill>
              <a:effectLst/>
              <a:latin typeface="+mn-ea"/>
              <a:ea typeface="+mn-ea"/>
              <a:cs typeface="+mn-cs"/>
            </a:endParaRPr>
          </a:p>
        </p:txBody>
      </p:sp>
      <p:pic>
        <p:nvPicPr>
          <p:cNvPr id="74" name="图片 73" descr="IMG_898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74833" y="4049712"/>
            <a:ext cx="2997263" cy="28924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文本框 1"/>
          <p:cNvSpPr txBox="1"/>
          <p:nvPr/>
        </p:nvSpPr>
        <p:spPr>
          <a:xfrm>
            <a:off x="248811" y="-133350"/>
            <a:ext cx="5047060" cy="86177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altLang="zh-CN" sz="2500" b="0" dirty="0">
              <a:solidFill>
                <a:schemeClr val="bg1"/>
              </a:solidFill>
              <a:effectLst/>
              <a:latin typeface="+mj-ea"/>
              <a:ea typeface="+mj-ea"/>
              <a:cs typeface="+mn-cs"/>
            </a:endParaRPr>
          </a:p>
          <a:p>
            <a:pPr indent="0" algn="l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2500" b="1" dirty="0" smtClean="0">
                <a:solidFill>
                  <a:schemeClr val="bg1"/>
                </a:solidFill>
                <a:effectLst/>
                <a:latin typeface="+mj-ea"/>
                <a:ea typeface="+mj-ea"/>
                <a:cs typeface="+mn-cs"/>
              </a:rPr>
              <a:t>病区</a:t>
            </a:r>
            <a:r>
              <a:rPr lang="zh-CN" altLang="en-US" sz="2500" b="1" dirty="0">
                <a:solidFill>
                  <a:schemeClr val="bg1"/>
                </a:solidFill>
                <a:effectLst/>
                <a:latin typeface="+mj-ea"/>
                <a:ea typeface="+mj-ea"/>
                <a:cs typeface="+mn-cs"/>
              </a:rPr>
              <a:t>环境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2100" y="14095247"/>
            <a:ext cx="3705223" cy="2470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917" y="773657"/>
            <a:ext cx="2926805" cy="195120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3" b="7778"/>
          <a:stretch/>
        </p:blipFill>
        <p:spPr>
          <a:xfrm>
            <a:off x="6269292" y="1235786"/>
            <a:ext cx="2874708" cy="27551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7" name="图片 76" descr="IMG_9055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53318" y="2423774"/>
            <a:ext cx="3300396" cy="293406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3" r="12556" b="10367"/>
          <a:stretch/>
        </p:blipFill>
        <p:spPr>
          <a:xfrm>
            <a:off x="5657822" y="4133851"/>
            <a:ext cx="3686204" cy="272414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1579008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0"/>
          <p:cNvSpPr txBox="1">
            <a:spLocks noChangeArrowheads="1"/>
          </p:cNvSpPr>
          <p:nvPr/>
        </p:nvSpPr>
        <p:spPr bwMode="auto">
          <a:xfrm>
            <a:off x="324052" y="240030"/>
            <a:ext cx="2007409" cy="90794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solidFill>
                  <a:schemeClr val="bg1"/>
                </a:solidFill>
                <a:effectLst/>
                <a:latin typeface="+mj-ea"/>
                <a:ea typeface="+mj-ea"/>
              </a:rPr>
              <a:t>团 队</a:t>
            </a:r>
            <a:r>
              <a:rPr lang="en-US" altLang="zh-CN" sz="2500" dirty="0" smtClean="0">
                <a:solidFill>
                  <a:schemeClr val="bg1"/>
                </a:solidFill>
                <a:effectLst/>
                <a:latin typeface="+mj-ea"/>
                <a:ea typeface="+mj-ea"/>
              </a:rPr>
              <a:t>-</a:t>
            </a:r>
            <a:r>
              <a:rPr lang="en-US" altLang="zh-CN" sz="2800" dirty="0">
                <a:solidFill>
                  <a:schemeClr val="bg1"/>
                </a:solidFill>
              </a:rPr>
              <a:t>Team</a:t>
            </a:r>
            <a:r>
              <a:rPr lang="en-US" altLang="zh-CN" sz="2800" dirty="0"/>
              <a:t> </a:t>
            </a:r>
          </a:p>
          <a:p>
            <a:pPr algn="l"/>
            <a:endParaRPr lang="zh-CN" altLang="en-US" sz="250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6" t="9720" r="7665" b="25234"/>
          <a:stretch/>
        </p:blipFill>
        <p:spPr>
          <a:xfrm>
            <a:off x="1070580" y="1641992"/>
            <a:ext cx="7302169" cy="38444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2480280" y="5893834"/>
            <a:ext cx="565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20A420"/>
                </a:solidFill>
                <a:latin typeface="黑体" pitchFamily="2" charset="-122"/>
                <a:ea typeface="黑体" pitchFamily="2" charset="-122"/>
              </a:rPr>
              <a:t>我们是为共同目标努力奋斗的一家人！</a:t>
            </a:r>
            <a:endParaRPr lang="zh-CN" altLang="en-US" b="1" dirty="0">
              <a:solidFill>
                <a:srgbClr val="20A420"/>
              </a:solidFill>
              <a:latin typeface="黑体" pitchFamily="2" charset="-122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316650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87" name="组合 28"/>
          <p:cNvGrpSpPr/>
          <p:nvPr/>
        </p:nvGrpSpPr>
        <p:grpSpPr bwMode="auto">
          <a:xfrm>
            <a:off x="1864484" y="1462615"/>
            <a:ext cx="5044766" cy="4919135"/>
            <a:chOff x="7047" y="1277"/>
            <a:chExt cx="8196" cy="7341"/>
          </a:xfrm>
        </p:grpSpPr>
        <p:sp>
          <p:nvSpPr>
            <p:cNvPr id="9" name="圆角矩形 8"/>
            <p:cNvSpPr/>
            <p:nvPr/>
          </p:nvSpPr>
          <p:spPr>
            <a:xfrm rot="2700000">
              <a:off x="9543" y="1277"/>
              <a:ext cx="3235" cy="323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 b="0">
                <a:effectLst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 rot="2700000">
              <a:off x="7048" y="3162"/>
              <a:ext cx="3233" cy="323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 b="0">
                <a:effectLst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 rot="2700000">
              <a:off x="11999" y="3134"/>
              <a:ext cx="3233" cy="323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 b="0">
                <a:effectLst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 rot="2100000">
              <a:off x="10982" y="5383"/>
              <a:ext cx="3233" cy="323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 b="0">
                <a:effectLst/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 rot="3360000">
              <a:off x="7699" y="5378"/>
              <a:ext cx="3233" cy="3233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 b="0">
                <a:effectLst/>
              </a:endParaRPr>
            </a:p>
          </p:txBody>
        </p:sp>
        <p:pic>
          <p:nvPicPr>
            <p:cNvPr id="18" name="图片 17" descr="IMG_9020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87" y="3743"/>
              <a:ext cx="3568" cy="285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9" name="文本框 18"/>
            <p:cNvSpPr txBox="1"/>
            <p:nvPr/>
          </p:nvSpPr>
          <p:spPr>
            <a:xfrm>
              <a:off x="10667" y="1558"/>
              <a:ext cx="1211" cy="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800" dirty="0">
                  <a:solidFill>
                    <a:schemeClr val="accent6">
                      <a:lumMod val="50000"/>
                    </a:schemeClr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全人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890" y="3434"/>
              <a:ext cx="1259" cy="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800" dirty="0">
                  <a:solidFill>
                    <a:schemeClr val="accent6">
                      <a:lumMod val="50000"/>
                    </a:schemeClr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全家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3165" y="3454"/>
              <a:ext cx="1221" cy="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800" dirty="0">
                  <a:solidFill>
                    <a:schemeClr val="accent6">
                      <a:lumMod val="50000"/>
                    </a:schemeClr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全程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2433" y="6097"/>
              <a:ext cx="1168" cy="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800" dirty="0">
                  <a:solidFill>
                    <a:schemeClr val="accent6">
                      <a:lumMod val="50000"/>
                    </a:schemeClr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全队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379" y="6008"/>
              <a:ext cx="1674" cy="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800" dirty="0" smtClean="0">
                  <a:solidFill>
                    <a:schemeClr val="accent6">
                      <a:lumMod val="50000"/>
                    </a:schemeClr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全社会</a:t>
              </a:r>
              <a:endParaRPr lang="zh-CN" altLang="en-US" sz="1800" dirty="0">
                <a:solidFill>
                  <a:schemeClr val="accent6">
                    <a:lumMod val="50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600" name="文本框 23"/>
            <p:cNvSpPr txBox="1">
              <a:spLocks noChangeArrowheads="1"/>
            </p:cNvSpPr>
            <p:nvPr/>
          </p:nvSpPr>
          <p:spPr bwMode="auto">
            <a:xfrm>
              <a:off x="9460" y="2320"/>
              <a:ext cx="3337" cy="8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0" dirty="0">
                  <a:solidFill>
                    <a:schemeClr val="tx1"/>
                  </a:solidFill>
                  <a:effectLst/>
                  <a:latin typeface="Calibri" panose="020F0502020204030204" charset="0"/>
                  <a:ea typeface="宋体" panose="02010600030101010101" pitchFamily="2" charset="-122"/>
                </a:rPr>
                <a:t>满足患者躯体、</a:t>
              </a:r>
            </a:p>
            <a:p>
              <a:pPr algn="ctr"/>
              <a:r>
                <a:rPr lang="zh-CN" altLang="en-US" sz="1400" b="0" dirty="0">
                  <a:solidFill>
                    <a:schemeClr val="tx1"/>
                  </a:solidFill>
                  <a:effectLst/>
                  <a:latin typeface="Calibri" panose="020F0502020204030204" charset="0"/>
                  <a:ea typeface="宋体" panose="02010600030101010101" pitchFamily="2" charset="-122"/>
                </a:rPr>
                <a:t>心理社会及精神的需要</a:t>
              </a:r>
            </a:p>
          </p:txBody>
        </p:sp>
        <p:sp>
          <p:nvSpPr>
            <p:cNvPr id="24601" name="文本框 24"/>
            <p:cNvSpPr txBox="1">
              <a:spLocks noChangeArrowheads="1"/>
            </p:cNvSpPr>
            <p:nvPr/>
          </p:nvSpPr>
          <p:spPr bwMode="auto">
            <a:xfrm>
              <a:off x="7097" y="4174"/>
              <a:ext cx="2417" cy="8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0" dirty="0">
                  <a:solidFill>
                    <a:schemeClr val="tx1"/>
                  </a:solidFill>
                  <a:effectLst/>
                  <a:latin typeface="Calibri" panose="020F0502020204030204" charset="0"/>
                  <a:ea typeface="宋体" panose="02010600030101010101" pitchFamily="2" charset="-122"/>
                </a:rPr>
                <a:t>关于家属全程</a:t>
              </a:r>
            </a:p>
            <a:p>
              <a:pPr algn="ctr"/>
              <a:r>
                <a:rPr lang="zh-CN" altLang="en-US" sz="1400" b="0" dirty="0">
                  <a:solidFill>
                    <a:schemeClr val="tx1"/>
                  </a:solidFill>
                  <a:effectLst/>
                  <a:latin typeface="Calibri" panose="020F0502020204030204" charset="0"/>
                  <a:ea typeface="宋体" panose="02010600030101010101" pitchFamily="2" charset="-122"/>
                </a:rPr>
                <a:t>支持及居丧服务</a:t>
              </a:r>
            </a:p>
          </p:txBody>
        </p:sp>
        <p:sp>
          <p:nvSpPr>
            <p:cNvPr id="24602" name="文本框 25"/>
            <p:cNvSpPr txBox="1">
              <a:spLocks noChangeArrowheads="1"/>
            </p:cNvSpPr>
            <p:nvPr/>
          </p:nvSpPr>
          <p:spPr bwMode="auto">
            <a:xfrm>
              <a:off x="12555" y="4031"/>
              <a:ext cx="2688" cy="11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0" dirty="0">
                  <a:solidFill>
                    <a:schemeClr val="tx1"/>
                  </a:solidFill>
                  <a:effectLst/>
                  <a:latin typeface="Calibri" panose="020F0502020204030204" charset="0"/>
                  <a:ea typeface="宋体" panose="02010600030101010101" pitchFamily="2" charset="-122"/>
                </a:rPr>
                <a:t>给予患者及</a:t>
              </a:r>
              <a:r>
                <a:rPr lang="zh-CN" altLang="en-US" sz="1400" b="0" dirty="0" smtClean="0">
                  <a:solidFill>
                    <a:schemeClr val="tx1"/>
                  </a:solidFill>
                  <a:effectLst/>
                  <a:latin typeface="Calibri" panose="020F0502020204030204" charset="0"/>
                  <a:ea typeface="宋体" panose="02010600030101010101" pitchFamily="2" charset="-122"/>
                </a:rPr>
                <a:t>家属、</a:t>
              </a:r>
            </a:p>
            <a:p>
              <a:pPr algn="ctr"/>
              <a:r>
                <a:rPr lang="zh-CN" altLang="en-US" sz="1400" b="0" dirty="0" smtClean="0">
                  <a:solidFill>
                    <a:schemeClr val="tx1"/>
                  </a:solidFill>
                  <a:effectLst/>
                  <a:latin typeface="Calibri" panose="020F0502020204030204" charset="0"/>
                  <a:ea typeface="宋体" panose="02010600030101010101" pitchFamily="2" charset="-122"/>
                </a:rPr>
                <a:t>癌症生存者全程</a:t>
              </a:r>
            </a:p>
            <a:p>
              <a:pPr algn="ctr"/>
              <a:r>
                <a:rPr lang="zh-CN" altLang="en-US" sz="1400" b="0" dirty="0" smtClean="0">
                  <a:solidFill>
                    <a:schemeClr val="tx1"/>
                  </a:solidFill>
                  <a:effectLst/>
                  <a:latin typeface="Calibri" panose="020F0502020204030204" charset="0"/>
                  <a:ea typeface="宋体" panose="02010600030101010101" pitchFamily="2" charset="-122"/>
                </a:rPr>
                <a:t>的</a:t>
              </a:r>
              <a:r>
                <a:rPr lang="zh-CN" altLang="en-US" sz="1400" b="0" dirty="0">
                  <a:solidFill>
                    <a:schemeClr val="tx1"/>
                  </a:solidFill>
                  <a:effectLst/>
                  <a:latin typeface="Calibri" panose="020F0502020204030204" charset="0"/>
                  <a:ea typeface="宋体" panose="02010600030101010101" pitchFamily="2" charset="-122"/>
                </a:rPr>
                <a:t>医疗服务</a:t>
              </a:r>
            </a:p>
          </p:txBody>
        </p:sp>
        <p:sp>
          <p:nvSpPr>
            <p:cNvPr id="24603" name="文本框 26"/>
            <p:cNvSpPr txBox="1">
              <a:spLocks noChangeArrowheads="1"/>
            </p:cNvSpPr>
            <p:nvPr/>
          </p:nvSpPr>
          <p:spPr bwMode="auto">
            <a:xfrm>
              <a:off x="7722" y="6648"/>
              <a:ext cx="3357" cy="142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0" dirty="0">
                  <a:solidFill>
                    <a:schemeClr val="tx1"/>
                  </a:solidFill>
                  <a:effectLst/>
                  <a:latin typeface="Calibri" panose="020F0502020204030204" charset="0"/>
                  <a:ea typeface="宋体" panose="02010600030101010101" pitchFamily="2" charset="-122"/>
                </a:rPr>
                <a:t>整合全部社会</a:t>
              </a:r>
              <a:r>
                <a:rPr lang="zh-CN" altLang="en-US" sz="1400" b="0" dirty="0" smtClean="0">
                  <a:solidFill>
                    <a:schemeClr val="tx1"/>
                  </a:solidFill>
                  <a:effectLst/>
                  <a:latin typeface="Calibri" panose="020F0502020204030204" charset="0"/>
                  <a:ea typeface="宋体" panose="02010600030101010101" pitchFamily="2" charset="-122"/>
                </a:rPr>
                <a:t>资源为</a:t>
              </a:r>
              <a:endParaRPr lang="zh-CN" altLang="en-US" sz="1400" b="0" dirty="0">
                <a:solidFill>
                  <a:schemeClr val="tx1"/>
                </a:solidFill>
                <a:effectLst/>
                <a:latin typeface="Calibri" panose="020F0502020204030204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1400" b="0" dirty="0">
                  <a:solidFill>
                    <a:schemeClr val="tx1"/>
                  </a:solidFill>
                  <a:effectLst/>
                  <a:latin typeface="Calibri" panose="020F0502020204030204" charset="0"/>
                  <a:ea typeface="宋体" panose="02010600030101010101" pitchFamily="2" charset="-122"/>
                </a:rPr>
                <a:t>患者在家庭或者社区中</a:t>
              </a:r>
            </a:p>
            <a:p>
              <a:pPr algn="ctr"/>
              <a:r>
                <a:rPr lang="zh-CN" altLang="en-US" sz="1400" b="0" dirty="0">
                  <a:solidFill>
                    <a:schemeClr val="tx1"/>
                  </a:solidFill>
                  <a:effectLst/>
                  <a:latin typeface="Calibri" panose="020F0502020204030204" charset="0"/>
                  <a:ea typeface="宋体" panose="02010600030101010101" pitchFamily="2" charset="-122"/>
                </a:rPr>
                <a:t>提供全面照顾的全方位</a:t>
              </a:r>
            </a:p>
            <a:p>
              <a:pPr algn="ctr"/>
              <a:r>
                <a:rPr lang="zh-CN" altLang="en-US" sz="1400" b="0" dirty="0">
                  <a:solidFill>
                    <a:schemeClr val="tx1"/>
                  </a:solidFill>
                  <a:effectLst/>
                  <a:latin typeface="Calibri" panose="020F0502020204030204" charset="0"/>
                  <a:ea typeface="宋体" panose="02010600030101010101" pitchFamily="2" charset="-122"/>
                </a:rPr>
                <a:t>医疗关怀和服务</a:t>
              </a:r>
            </a:p>
          </p:txBody>
        </p:sp>
        <p:sp>
          <p:nvSpPr>
            <p:cNvPr id="24604" name="文本框 27"/>
            <p:cNvSpPr txBox="1">
              <a:spLocks noChangeArrowheads="1"/>
            </p:cNvSpPr>
            <p:nvPr/>
          </p:nvSpPr>
          <p:spPr bwMode="auto">
            <a:xfrm>
              <a:off x="11482" y="6745"/>
              <a:ext cx="2904" cy="78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zh-CN" altLang="en-US" sz="1400" b="0" dirty="0">
                  <a:solidFill>
                    <a:schemeClr val="tx1"/>
                  </a:solidFill>
                  <a:effectLst/>
                  <a:latin typeface="Calibri" panose="020F0502020204030204" charset="0"/>
                  <a:ea typeface="宋体" panose="02010600030101010101" pitchFamily="2" charset="-122"/>
                </a:rPr>
                <a:t>拥有一支</a:t>
              </a:r>
              <a:r>
                <a:rPr lang="zh-CN" altLang="en-US" sz="1400" b="0" dirty="0" smtClean="0">
                  <a:solidFill>
                    <a:schemeClr val="tx1"/>
                  </a:solidFill>
                  <a:effectLst/>
                  <a:latin typeface="Calibri" panose="020F0502020204030204" charset="0"/>
                  <a:ea typeface="宋体" panose="02010600030101010101" pitchFamily="2" charset="-122"/>
                </a:rPr>
                <a:t>多功能多</a:t>
              </a:r>
              <a:r>
                <a:rPr lang="zh-CN" altLang="en-US" sz="1400" b="0" dirty="0">
                  <a:solidFill>
                    <a:schemeClr val="tx1"/>
                  </a:solidFill>
                  <a:effectLst/>
                  <a:latin typeface="Calibri" panose="020F0502020204030204" charset="0"/>
                  <a:ea typeface="宋体" panose="02010600030101010101" pitchFamily="2" charset="-122"/>
                </a:rPr>
                <a:t>学科的</a:t>
              </a:r>
              <a:r>
                <a:rPr lang="zh-CN" altLang="en-US" sz="1400" b="0" dirty="0" smtClean="0">
                  <a:solidFill>
                    <a:schemeClr val="tx1"/>
                  </a:solidFill>
                  <a:effectLst/>
                  <a:latin typeface="Calibri" panose="020F0502020204030204" charset="0"/>
                  <a:ea typeface="宋体" panose="02010600030101010101" pitchFamily="2" charset="-122"/>
                </a:rPr>
                <a:t>团队提供</a:t>
              </a:r>
              <a:r>
                <a:rPr lang="zh-CN" altLang="en-US" sz="1400" b="0" dirty="0">
                  <a:solidFill>
                    <a:schemeClr val="tx1"/>
                  </a:solidFill>
                  <a:effectLst/>
                  <a:latin typeface="Calibri" panose="020F0502020204030204" charset="0"/>
                  <a:ea typeface="宋体" panose="02010600030101010101" pitchFamily="2" charset="-122"/>
                </a:rPr>
                <a:t>服务</a:t>
              </a:r>
            </a:p>
          </p:txBody>
        </p:sp>
      </p:grpSp>
      <p:sp>
        <p:nvSpPr>
          <p:cNvPr id="24588" name="文本框 30"/>
          <p:cNvSpPr txBox="1">
            <a:spLocks noChangeArrowheads="1"/>
          </p:cNvSpPr>
          <p:nvPr/>
        </p:nvSpPr>
        <p:spPr bwMode="auto">
          <a:xfrm>
            <a:off x="324052" y="240030"/>
            <a:ext cx="2108269" cy="4770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l"/>
            <a:r>
              <a:rPr lang="zh-CN" altLang="en-US" sz="2500" dirty="0" smtClean="0">
                <a:solidFill>
                  <a:schemeClr val="bg1"/>
                </a:solidFill>
                <a:effectLst/>
                <a:latin typeface="+mj-ea"/>
                <a:ea typeface="+mj-ea"/>
              </a:rPr>
              <a:t>五</a:t>
            </a:r>
            <a:r>
              <a:rPr lang="zh-CN" altLang="en-US" sz="2500" dirty="0">
                <a:solidFill>
                  <a:schemeClr val="bg1"/>
                </a:solidFill>
                <a:effectLst/>
                <a:latin typeface="+mj-ea"/>
                <a:ea typeface="+mj-ea"/>
              </a:rPr>
              <a:t>全照护理念</a:t>
            </a:r>
          </a:p>
        </p:txBody>
      </p:sp>
    </p:spTree>
    <p:extLst>
      <p:ext uri="{BB962C8B-B14F-4D97-AF65-F5344CB8AC3E}">
        <p14:creationId xmlns:p14="http://schemas.microsoft.com/office/powerpoint/2010/main" val="2755931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391" y="1038225"/>
            <a:ext cx="3654400" cy="27408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69" y="4581563"/>
            <a:ext cx="3987731" cy="224309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0" y="1185900"/>
            <a:ext cx="4948665" cy="278362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632" y="2786062"/>
            <a:ext cx="4134508" cy="297172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06" y="3769480"/>
            <a:ext cx="3651251" cy="273843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文本框 30"/>
          <p:cNvSpPr txBox="1">
            <a:spLocks noChangeArrowheads="1"/>
          </p:cNvSpPr>
          <p:nvPr/>
        </p:nvSpPr>
        <p:spPr bwMode="auto">
          <a:xfrm>
            <a:off x="347961" y="363855"/>
            <a:ext cx="4352474" cy="4770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l"/>
            <a:r>
              <a:rPr lang="zh-CN" altLang="en-US" sz="2500" dirty="0" smtClean="0">
                <a:solidFill>
                  <a:schemeClr val="bg1"/>
                </a:solidFill>
                <a:latin typeface="+mj-ea"/>
                <a:ea typeface="+mj-ea"/>
              </a:rPr>
              <a:t>台湾及日本学习</a:t>
            </a:r>
            <a:r>
              <a:rPr lang="zh-CN" altLang="en-US" sz="2500" dirty="0" smtClean="0">
                <a:solidFill>
                  <a:schemeClr val="bg1"/>
                </a:solidFill>
                <a:effectLst/>
                <a:latin typeface="+mj-ea"/>
                <a:ea typeface="+mj-ea"/>
              </a:rPr>
              <a:t>五</a:t>
            </a:r>
            <a:r>
              <a:rPr lang="zh-CN" altLang="en-US" sz="2500" dirty="0">
                <a:solidFill>
                  <a:schemeClr val="bg1"/>
                </a:solidFill>
                <a:effectLst/>
                <a:latin typeface="+mj-ea"/>
                <a:ea typeface="+mj-ea"/>
              </a:rPr>
              <a:t>全照护理念</a:t>
            </a:r>
          </a:p>
        </p:txBody>
      </p:sp>
    </p:spTree>
    <p:extLst>
      <p:ext uri="{BB962C8B-B14F-4D97-AF65-F5344CB8AC3E}">
        <p14:creationId xmlns:p14="http://schemas.microsoft.com/office/powerpoint/2010/main" val="299448408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2102168" y="1035368"/>
            <a:ext cx="5195888" cy="551689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80000" indent="0" algn="l">
              <a:spcBef>
                <a:spcPts val="1200"/>
              </a:spcBef>
              <a:buFont typeface="Wingdings" panose="05000000000000000000" pitchFamily="2" charset="2"/>
              <a:buNone/>
            </a:pPr>
            <a:endParaRPr lang="en-US" altLang="zh-CN" sz="2000" dirty="0">
              <a:solidFill>
                <a:schemeClr val="tx1"/>
              </a:solidFill>
              <a:effectLst/>
            </a:endParaRPr>
          </a:p>
          <a:p>
            <a:pPr marL="180000" algn="l">
              <a:lnSpc>
                <a:spcPct val="150000"/>
              </a:lnSpc>
              <a:spcBef>
                <a:spcPts val="1200"/>
              </a:spcBef>
            </a:pPr>
            <a:r>
              <a:rPr lang="zh-CN" altLang="en-US" sz="2500" b="1" dirty="0" smtClean="0">
                <a:solidFill>
                  <a:schemeClr val="tx1"/>
                </a:solidFill>
                <a:effectLst/>
              </a:rPr>
              <a:t>疼痛</a:t>
            </a:r>
            <a:r>
              <a:rPr lang="zh-CN" altLang="en-US" sz="2500" b="1" dirty="0">
                <a:solidFill>
                  <a:schemeClr val="tx1"/>
                </a:solidFill>
                <a:effectLst/>
              </a:rPr>
              <a:t>的全程管理</a:t>
            </a:r>
          </a:p>
          <a:p>
            <a:pPr marL="180000">
              <a:lnSpc>
                <a:spcPct val="150000"/>
              </a:lnSpc>
              <a:spcBef>
                <a:spcPts val="1200"/>
              </a:spcBef>
            </a:pPr>
            <a:r>
              <a:rPr lang="zh-CN" altLang="en-US" sz="2500" b="1" dirty="0" smtClean="0">
                <a:sym typeface="+mn-ea"/>
              </a:rPr>
              <a:t>营养</a:t>
            </a:r>
            <a:r>
              <a:rPr lang="zh-CN" altLang="en-US" sz="2500" b="1" dirty="0">
                <a:sym typeface="+mn-ea"/>
              </a:rPr>
              <a:t>膳食</a:t>
            </a:r>
            <a:endParaRPr lang="en-US" altLang="zh-CN" sz="2500" b="1" dirty="0">
              <a:sym typeface="+mn-ea"/>
            </a:endParaRPr>
          </a:p>
          <a:p>
            <a:pPr marL="180000">
              <a:lnSpc>
                <a:spcPct val="150000"/>
              </a:lnSpc>
              <a:spcBef>
                <a:spcPts val="1200"/>
              </a:spcBef>
            </a:pPr>
            <a:r>
              <a:rPr lang="zh-CN" altLang="en-US" sz="2500" b="1" dirty="0">
                <a:sym typeface="+mn-ea"/>
              </a:rPr>
              <a:t>中医</a:t>
            </a:r>
            <a:r>
              <a:rPr lang="zh-CN" altLang="en-US" sz="2500" b="1" dirty="0" smtClean="0">
                <a:effectLst/>
                <a:sym typeface="+mn-ea"/>
              </a:rPr>
              <a:t>治疗</a:t>
            </a:r>
            <a:endParaRPr lang="en-US" altLang="zh-CN" sz="2500" b="1" dirty="0">
              <a:solidFill>
                <a:schemeClr val="tx1"/>
              </a:solidFill>
              <a:effectLst/>
            </a:endParaRPr>
          </a:p>
          <a:p>
            <a:pPr marL="180000">
              <a:lnSpc>
                <a:spcPct val="150000"/>
              </a:lnSpc>
              <a:spcBef>
                <a:spcPts val="1200"/>
              </a:spcBef>
            </a:pPr>
            <a:r>
              <a:rPr lang="zh-CN" altLang="en-US" sz="2500" b="1" dirty="0" smtClean="0">
                <a:effectLst/>
                <a:sym typeface="+mn-ea"/>
              </a:rPr>
              <a:t>心理治疗</a:t>
            </a:r>
            <a:endParaRPr lang="zh-CN" altLang="en-US" sz="2500" b="1" dirty="0">
              <a:solidFill>
                <a:schemeClr val="tx1"/>
              </a:solidFill>
              <a:effectLst/>
            </a:endParaRPr>
          </a:p>
          <a:p>
            <a:pPr marL="180000" algn="l">
              <a:lnSpc>
                <a:spcPct val="150000"/>
              </a:lnSpc>
              <a:spcBef>
                <a:spcPts val="1200"/>
              </a:spcBef>
            </a:pPr>
            <a:r>
              <a:rPr lang="zh-CN" altLang="en-US" sz="2500" b="1" dirty="0" smtClean="0">
                <a:effectLst/>
                <a:sym typeface="+mn-ea"/>
              </a:rPr>
              <a:t>芳香</a:t>
            </a:r>
            <a:r>
              <a:rPr lang="zh-CN" altLang="en-US" sz="2500" b="1" dirty="0">
                <a:effectLst/>
                <a:sym typeface="+mn-ea"/>
              </a:rPr>
              <a:t>治疗</a:t>
            </a:r>
          </a:p>
          <a:p>
            <a:pPr marL="180000" algn="l">
              <a:lnSpc>
                <a:spcPct val="150000"/>
              </a:lnSpc>
              <a:spcBef>
                <a:spcPts val="1200"/>
              </a:spcBef>
            </a:pPr>
            <a:r>
              <a:rPr lang="zh-CN" altLang="en-US" sz="2500" b="1" dirty="0" smtClean="0">
                <a:latin typeface="+mn-ea"/>
                <a:sym typeface="+mn-ea"/>
              </a:rPr>
              <a:t>音乐</a:t>
            </a:r>
            <a:endParaRPr lang="en-US" altLang="zh-CN" sz="2500" b="1" dirty="0" smtClean="0">
              <a:latin typeface="+mn-ea"/>
              <a:sym typeface="+mn-ea"/>
            </a:endParaRPr>
          </a:p>
          <a:p>
            <a:pPr marL="180000" algn="l">
              <a:lnSpc>
                <a:spcPct val="150000"/>
              </a:lnSpc>
              <a:spcBef>
                <a:spcPts val="1200"/>
              </a:spcBef>
            </a:pPr>
            <a:r>
              <a:rPr lang="zh-CN" altLang="en-US" sz="2500" b="1" dirty="0" smtClean="0">
                <a:latin typeface="+mn-ea"/>
                <a:sym typeface="+mn-ea"/>
              </a:rPr>
              <a:t>灵性关怀</a:t>
            </a:r>
            <a:endParaRPr lang="en-US" altLang="zh-CN" sz="18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文本框 30"/>
          <p:cNvSpPr txBox="1">
            <a:spLocks noChangeArrowheads="1"/>
          </p:cNvSpPr>
          <p:nvPr/>
        </p:nvSpPr>
        <p:spPr bwMode="auto">
          <a:xfrm>
            <a:off x="252711" y="275124"/>
            <a:ext cx="2928639" cy="4770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l"/>
            <a:r>
              <a:rPr lang="zh-CN" altLang="en-US" sz="2500" dirty="0" smtClean="0">
                <a:solidFill>
                  <a:schemeClr val="bg1"/>
                </a:solidFill>
                <a:latin typeface="+mj-ea"/>
                <a:ea typeface="+mj-ea"/>
              </a:rPr>
              <a:t>特色服务项目</a:t>
            </a:r>
            <a:endParaRPr lang="zh-CN" altLang="en-US" sz="250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297" y="4512468"/>
            <a:ext cx="414337" cy="41433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593" y="3818759"/>
            <a:ext cx="381000" cy="381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305" y="3033712"/>
            <a:ext cx="409575" cy="4095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66" y="5222080"/>
            <a:ext cx="476250" cy="54768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636" y="5922167"/>
            <a:ext cx="545307" cy="54530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461" y="2304281"/>
            <a:ext cx="816916" cy="514657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578" y="1647824"/>
            <a:ext cx="461963" cy="46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0045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30"/>
          <p:cNvSpPr txBox="1">
            <a:spLocks noChangeArrowheads="1"/>
          </p:cNvSpPr>
          <p:nvPr/>
        </p:nvSpPr>
        <p:spPr bwMode="auto">
          <a:xfrm>
            <a:off x="252711" y="275124"/>
            <a:ext cx="5062239" cy="4770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l"/>
            <a:r>
              <a:rPr lang="zh-CN" altLang="en-US" sz="2500" dirty="0" smtClean="0">
                <a:solidFill>
                  <a:schemeClr val="bg1"/>
                </a:solidFill>
                <a:latin typeface="+mj-ea"/>
                <a:ea typeface="+mj-ea"/>
              </a:rPr>
              <a:t>特色服务项目</a:t>
            </a:r>
            <a:r>
              <a:rPr lang="en-US" altLang="zh-CN" sz="2000" dirty="0" smtClean="0">
                <a:solidFill>
                  <a:schemeClr val="bg1"/>
                </a:solidFill>
                <a:latin typeface="+mj-ea"/>
                <a:ea typeface="+mj-ea"/>
              </a:rPr>
              <a:t>【</a:t>
            </a:r>
            <a:r>
              <a:rPr lang="zh-CN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疼痛的全程管理</a:t>
            </a:r>
            <a:r>
              <a:rPr lang="en-US" altLang="zh-CN" sz="2000" dirty="0" smtClean="0">
                <a:solidFill>
                  <a:schemeClr val="bg1"/>
                </a:solidFill>
                <a:latin typeface="+mj-ea"/>
                <a:ea typeface="+mj-ea"/>
              </a:rPr>
              <a:t>】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1533525"/>
            <a:ext cx="7753350" cy="4476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8523350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050" y="2632075"/>
            <a:ext cx="3162300" cy="1325563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sz="1800" dirty="0">
                <a:solidFill>
                  <a:srgbClr val="00B050"/>
                </a:solidFill>
                <a:latin typeface="黑体" pitchFamily="2" charset="-122"/>
                <a:ea typeface="黑体" pitchFamily="2" charset="-122"/>
              </a:rPr>
              <a:t>与</a:t>
            </a:r>
            <a:r>
              <a:rPr lang="zh-CN" altLang="en-US" sz="1800" dirty="0" smtClean="0">
                <a:solidFill>
                  <a:srgbClr val="00B050"/>
                </a:solidFill>
                <a:latin typeface="黑体" pitchFamily="2" charset="-122"/>
                <a:ea typeface="黑体" pitchFamily="2" charset="-122"/>
              </a:rPr>
              <a:t>江苏省人民医院肿瘤科和</a:t>
            </a:r>
            <a:r>
              <a:rPr lang="en-US" altLang="zh-CN" sz="1800" dirty="0" smtClean="0">
                <a:solidFill>
                  <a:srgbClr val="00B050"/>
                </a:solidFill>
                <a:latin typeface="黑体" pitchFamily="2" charset="-122"/>
                <a:ea typeface="黑体" pitchFamily="2" charset="-122"/>
              </a:rPr>
              <a:t/>
            </a:r>
            <a:br>
              <a:rPr lang="en-US" altLang="zh-CN" sz="1800" dirty="0" smtClean="0">
                <a:solidFill>
                  <a:srgbClr val="00B050"/>
                </a:solidFill>
                <a:latin typeface="黑体" pitchFamily="2" charset="-122"/>
                <a:ea typeface="黑体" pitchFamily="2" charset="-122"/>
              </a:rPr>
            </a:br>
            <a:r>
              <a:rPr lang="zh-CN" altLang="en-US" sz="1800" dirty="0" smtClean="0">
                <a:solidFill>
                  <a:srgbClr val="00B050"/>
                </a:solidFill>
                <a:latin typeface="黑体" pitchFamily="2" charset="-122"/>
                <a:ea typeface="黑体" pitchFamily="2" charset="-122"/>
              </a:rPr>
              <a:t>“</a:t>
            </a:r>
            <a:r>
              <a:rPr lang="en-US" altLang="zh-CN" sz="1800" dirty="0" smtClean="0">
                <a:solidFill>
                  <a:srgbClr val="00B050"/>
                </a:solidFill>
                <a:latin typeface="黑体" pitchFamily="2" charset="-122"/>
                <a:ea typeface="黑体" pitchFamily="2" charset="-122"/>
              </a:rPr>
              <a:t>Cleveland  Clinic</a:t>
            </a:r>
            <a:r>
              <a:rPr lang="zh-CN" altLang="en-US" sz="1800" dirty="0" smtClean="0">
                <a:solidFill>
                  <a:srgbClr val="00B050"/>
                </a:solidFill>
                <a:latin typeface="黑体" pitchFamily="2" charset="-122"/>
                <a:ea typeface="黑体" pitchFamily="2" charset="-122"/>
              </a:rPr>
              <a:t>疼痛科”</a:t>
            </a:r>
            <a:r>
              <a:rPr lang="en-US" altLang="zh-CN" sz="1800" dirty="0" smtClean="0">
                <a:solidFill>
                  <a:srgbClr val="00B050"/>
                </a:solidFill>
                <a:latin typeface="黑体" pitchFamily="2" charset="-122"/>
                <a:ea typeface="黑体" pitchFamily="2" charset="-122"/>
              </a:rPr>
              <a:t/>
            </a:r>
            <a:br>
              <a:rPr lang="en-US" altLang="zh-CN" sz="1800" dirty="0" smtClean="0">
                <a:solidFill>
                  <a:srgbClr val="00B050"/>
                </a:solidFill>
                <a:latin typeface="黑体" pitchFamily="2" charset="-122"/>
                <a:ea typeface="黑体" pitchFamily="2" charset="-122"/>
              </a:rPr>
            </a:br>
            <a:r>
              <a:rPr lang="en-US" altLang="zh-CN" sz="1800" dirty="0" smtClean="0">
                <a:solidFill>
                  <a:srgbClr val="00B050"/>
                </a:solidFill>
                <a:latin typeface="黑体" pitchFamily="2" charset="-122"/>
                <a:ea typeface="黑体" pitchFamily="2" charset="-122"/>
              </a:rPr>
              <a:t>  </a:t>
            </a:r>
            <a:r>
              <a:rPr lang="zh-CN" altLang="en-US" sz="1800" dirty="0" smtClean="0">
                <a:solidFill>
                  <a:srgbClr val="00B050"/>
                </a:solidFill>
                <a:latin typeface="黑体" pitchFamily="2" charset="-122"/>
                <a:ea typeface="黑体" pitchFamily="2" charset="-122"/>
              </a:rPr>
              <a:t>建立广泛交流与合作</a:t>
            </a:r>
            <a:endParaRPr lang="zh-CN" altLang="en-US" sz="1800" dirty="0">
              <a:solidFill>
                <a:srgbClr val="00B050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599" y="1156684"/>
            <a:ext cx="3042891" cy="228216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662" y="3005875"/>
            <a:ext cx="3340875" cy="18792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087" y="4355441"/>
            <a:ext cx="3433726" cy="257529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4" y="4704143"/>
            <a:ext cx="3338475" cy="18778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文本框 30"/>
          <p:cNvSpPr txBox="1">
            <a:spLocks noChangeArrowheads="1"/>
          </p:cNvSpPr>
          <p:nvPr/>
        </p:nvSpPr>
        <p:spPr bwMode="auto">
          <a:xfrm>
            <a:off x="252711" y="275124"/>
            <a:ext cx="5062239" cy="4770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l"/>
            <a:r>
              <a:rPr lang="zh-CN" altLang="en-US" sz="2500" dirty="0" smtClean="0">
                <a:solidFill>
                  <a:schemeClr val="bg1"/>
                </a:solidFill>
                <a:latin typeface="+mj-ea"/>
                <a:ea typeface="+mj-ea"/>
              </a:rPr>
              <a:t>特色服务项目</a:t>
            </a:r>
            <a:r>
              <a:rPr lang="en-US" altLang="zh-CN" sz="2000" dirty="0" smtClean="0">
                <a:solidFill>
                  <a:schemeClr val="bg1"/>
                </a:solidFill>
                <a:latin typeface="+mj-ea"/>
                <a:ea typeface="+mj-ea"/>
              </a:rPr>
              <a:t>【</a:t>
            </a:r>
            <a:r>
              <a:rPr lang="zh-CN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疼痛的全程管理</a:t>
            </a:r>
            <a:r>
              <a:rPr lang="en-US" altLang="zh-CN" sz="2000" dirty="0" smtClean="0">
                <a:solidFill>
                  <a:schemeClr val="bg1"/>
                </a:solidFill>
                <a:latin typeface="+mj-ea"/>
                <a:ea typeface="+mj-ea"/>
              </a:rPr>
              <a:t>】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cxnSp>
        <p:nvCxnSpPr>
          <p:cNvPr id="10" name="直接箭头连接符 9"/>
          <p:cNvCxnSpPr>
            <a:endCxn id="12" idx="1"/>
          </p:cNvCxnSpPr>
          <p:nvPr/>
        </p:nvCxnSpPr>
        <p:spPr>
          <a:xfrm flipV="1">
            <a:off x="5601862" y="5635794"/>
            <a:ext cx="1594237" cy="88732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横卷形 11"/>
          <p:cNvSpPr/>
          <p:nvPr/>
        </p:nvSpPr>
        <p:spPr>
          <a:xfrm>
            <a:off x="7196099" y="4689551"/>
            <a:ext cx="1704975" cy="1892485"/>
          </a:xfrm>
          <a:prstGeom prst="horizontalScroll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396124" y="5101277"/>
            <a:ext cx="1747876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00" dirty="0" smtClean="0"/>
              <a:t>克利夫兰医学中心</a:t>
            </a:r>
            <a:r>
              <a:rPr lang="en-US" altLang="zh-CN" sz="1300" dirty="0" smtClean="0"/>
              <a:t>2016</a:t>
            </a:r>
            <a:r>
              <a:rPr lang="zh-CN" altLang="en-US" sz="1300" dirty="0" smtClean="0"/>
              <a:t>最佳医师</a:t>
            </a:r>
            <a:endParaRPr lang="en-US" altLang="zh-CN" sz="1300" dirty="0" smtClean="0"/>
          </a:p>
          <a:p>
            <a:pPr>
              <a:lnSpc>
                <a:spcPct val="150000"/>
              </a:lnSpc>
            </a:pPr>
            <a:r>
              <a:rPr lang="zh-CN" altLang="en-US" sz="1300" dirty="0" smtClean="0"/>
              <a:t>疼痛科  </a:t>
            </a:r>
            <a:r>
              <a:rPr lang="zh-CN" altLang="en-US" sz="1300" b="1" dirty="0" smtClean="0"/>
              <a:t>许建军</a:t>
            </a:r>
            <a:r>
              <a:rPr lang="zh-CN" altLang="en-US" sz="1300" dirty="0" smtClean="0"/>
              <a:t>博士</a:t>
            </a:r>
            <a:endParaRPr lang="zh-CN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54224476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30"/>
          <p:cNvSpPr txBox="1">
            <a:spLocks noChangeArrowheads="1"/>
          </p:cNvSpPr>
          <p:nvPr/>
        </p:nvSpPr>
        <p:spPr bwMode="auto">
          <a:xfrm>
            <a:off x="252711" y="275124"/>
            <a:ext cx="5062239" cy="4770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l"/>
            <a:r>
              <a:rPr lang="zh-CN" altLang="en-US" sz="2500" dirty="0" smtClean="0">
                <a:solidFill>
                  <a:schemeClr val="bg1"/>
                </a:solidFill>
                <a:latin typeface="+mj-ea"/>
                <a:ea typeface="+mj-ea"/>
              </a:rPr>
              <a:t>特色服务项目</a:t>
            </a:r>
            <a:r>
              <a:rPr lang="en-US" altLang="zh-CN" sz="2000" dirty="0" smtClean="0">
                <a:solidFill>
                  <a:schemeClr val="bg1"/>
                </a:solidFill>
                <a:latin typeface="+mj-ea"/>
                <a:ea typeface="+mj-ea"/>
              </a:rPr>
              <a:t>【</a:t>
            </a:r>
            <a:r>
              <a:rPr lang="zh-CN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营养支持与药膳</a:t>
            </a:r>
            <a:r>
              <a:rPr lang="en-US" altLang="zh-CN" sz="2000" dirty="0" smtClean="0">
                <a:solidFill>
                  <a:schemeClr val="bg1"/>
                </a:solidFill>
                <a:latin typeface="+mj-ea"/>
                <a:ea typeface="+mj-ea"/>
              </a:rPr>
              <a:t>】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09699"/>
            <a:ext cx="4095750" cy="27305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508" y="1257297"/>
            <a:ext cx="3296292" cy="440054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763479" y="4646140"/>
            <a:ext cx="3483192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南京市中医院名医馆著名药膳专家</a:t>
            </a:r>
            <a:r>
              <a:rPr lang="zh-CN" altLang="en-US" b="1" dirty="0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谢英彪教授</a:t>
            </a:r>
            <a:endParaRPr lang="en-US" altLang="zh-CN" b="1" dirty="0" smtClean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给患者及家属讲肿瘤营养与膳食</a:t>
            </a:r>
            <a:endParaRPr lang="zh-CN" altLang="en-US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434135" y="2386014"/>
            <a:ext cx="390525" cy="61912"/>
          </a:xfrm>
          <a:prstGeom prst="rect">
            <a:avLst/>
          </a:prstGeom>
          <a:solidFill>
            <a:srgbClr val="20A42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01839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30"/>
          <p:cNvSpPr txBox="1">
            <a:spLocks noChangeArrowheads="1"/>
          </p:cNvSpPr>
          <p:nvPr/>
        </p:nvSpPr>
        <p:spPr bwMode="auto">
          <a:xfrm>
            <a:off x="252711" y="275124"/>
            <a:ext cx="5062239" cy="4770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l"/>
            <a:r>
              <a:rPr lang="zh-CN" altLang="en-US" sz="2500" dirty="0" smtClean="0">
                <a:solidFill>
                  <a:schemeClr val="bg1"/>
                </a:solidFill>
                <a:latin typeface="+mj-ea"/>
                <a:ea typeface="+mj-ea"/>
              </a:rPr>
              <a:t>特色服务项目</a:t>
            </a:r>
            <a:r>
              <a:rPr lang="en-US" altLang="zh-CN" sz="2000" dirty="0" smtClean="0">
                <a:solidFill>
                  <a:schemeClr val="bg1"/>
                </a:solidFill>
                <a:latin typeface="+mj-ea"/>
                <a:ea typeface="+mj-ea"/>
              </a:rPr>
              <a:t>【</a:t>
            </a:r>
            <a:r>
              <a:rPr lang="zh-CN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中医治疗</a:t>
            </a:r>
            <a:r>
              <a:rPr lang="en-US" altLang="zh-CN" sz="2000" dirty="0" smtClean="0">
                <a:solidFill>
                  <a:schemeClr val="bg1"/>
                </a:solidFill>
                <a:latin typeface="+mj-ea"/>
                <a:ea typeface="+mj-ea"/>
              </a:rPr>
              <a:t>】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74"/>
          <a:stretch/>
        </p:blipFill>
        <p:spPr>
          <a:xfrm>
            <a:off x="4330182" y="3771900"/>
            <a:ext cx="3404118" cy="33206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082" y="1094150"/>
            <a:ext cx="3570333" cy="2677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91" y="1249223"/>
            <a:ext cx="3372654" cy="44990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-294418" y="6029587"/>
            <a:ext cx="533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传统中医治疗</a:t>
            </a:r>
            <a:r>
              <a:rPr lang="en-US" altLang="zh-CN" b="1" dirty="0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b="1" dirty="0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中医专家查房</a:t>
            </a:r>
            <a:endParaRPr lang="zh-CN" altLang="en-US" b="1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400174" y="2683193"/>
            <a:ext cx="104775" cy="45719"/>
          </a:xfrm>
          <a:prstGeom prst="rect">
            <a:avLst/>
          </a:prstGeom>
          <a:solidFill>
            <a:srgbClr val="20A42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903343" y="2171701"/>
            <a:ext cx="142875" cy="45719"/>
          </a:xfrm>
          <a:prstGeom prst="rect">
            <a:avLst/>
          </a:prstGeom>
          <a:solidFill>
            <a:srgbClr val="20A42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01839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30"/>
          <p:cNvSpPr txBox="1">
            <a:spLocks noChangeArrowheads="1"/>
          </p:cNvSpPr>
          <p:nvPr/>
        </p:nvSpPr>
        <p:spPr bwMode="auto">
          <a:xfrm>
            <a:off x="252711" y="275124"/>
            <a:ext cx="5062239" cy="4770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l"/>
            <a:r>
              <a:rPr lang="zh-CN" altLang="en-US" sz="2500" dirty="0" smtClean="0">
                <a:solidFill>
                  <a:schemeClr val="bg1"/>
                </a:solidFill>
                <a:latin typeface="+mj-ea"/>
                <a:ea typeface="+mj-ea"/>
              </a:rPr>
              <a:t>特色服务项目</a:t>
            </a:r>
            <a:r>
              <a:rPr lang="en-US" altLang="zh-CN" sz="2000" dirty="0" smtClean="0">
                <a:solidFill>
                  <a:schemeClr val="bg1"/>
                </a:solidFill>
                <a:latin typeface="+mj-ea"/>
                <a:ea typeface="+mj-ea"/>
              </a:rPr>
              <a:t>【</a:t>
            </a:r>
            <a:r>
              <a:rPr lang="zh-CN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心理治疗</a:t>
            </a:r>
            <a:r>
              <a:rPr lang="en-US" altLang="zh-CN" sz="2000" dirty="0" smtClean="0">
                <a:solidFill>
                  <a:schemeClr val="bg1"/>
                </a:solidFill>
                <a:latin typeface="+mj-ea"/>
                <a:ea typeface="+mj-ea"/>
              </a:rPr>
              <a:t>】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8" y="1466849"/>
            <a:ext cx="2907506" cy="3876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图片 3" descr="webwxgetmsgimg (8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073" y="1397636"/>
            <a:ext cx="4572952" cy="34303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/>
          <p:cNvSpPr txBox="1"/>
          <p:nvPr/>
        </p:nvSpPr>
        <p:spPr>
          <a:xfrm>
            <a:off x="3887057" y="4936091"/>
            <a:ext cx="533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心理、护理及医师团队融为一体</a:t>
            </a:r>
            <a:endParaRPr lang="zh-CN" altLang="en-US" b="1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2711" y="5526704"/>
            <a:ext cx="5333143" cy="449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20A420"/>
                </a:solidFill>
              </a:rPr>
              <a:t>著名心理咨询专家</a:t>
            </a:r>
            <a:r>
              <a:rPr lang="zh-CN" altLang="en-US" b="1" dirty="0">
                <a:solidFill>
                  <a:srgbClr val="20A420"/>
                </a:solidFill>
              </a:rPr>
              <a:t>安琪</a:t>
            </a:r>
            <a:r>
              <a:rPr lang="zh-CN" altLang="en-US" sz="1400" b="1" dirty="0">
                <a:solidFill>
                  <a:srgbClr val="20A420"/>
                </a:solidFill>
              </a:rPr>
              <a:t>老师每周给患者作心理辅导</a:t>
            </a:r>
          </a:p>
        </p:txBody>
      </p:sp>
      <p:sp>
        <p:nvSpPr>
          <p:cNvPr id="11" name="矩形 10"/>
          <p:cNvSpPr/>
          <p:nvPr/>
        </p:nvSpPr>
        <p:spPr>
          <a:xfrm>
            <a:off x="1638300" y="2914651"/>
            <a:ext cx="285750" cy="61912"/>
          </a:xfrm>
          <a:prstGeom prst="rect">
            <a:avLst/>
          </a:prstGeom>
          <a:solidFill>
            <a:srgbClr val="20A42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01839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00" r="28320"/>
          <a:stretch/>
        </p:blipFill>
        <p:spPr>
          <a:xfrm>
            <a:off x="4562473" y="1666874"/>
            <a:ext cx="4267201" cy="36861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AutoShape 4"/>
          <p:cNvSpPr>
            <a:spLocks noChangeArrowheads="1"/>
          </p:cNvSpPr>
          <p:nvPr/>
        </p:nvSpPr>
        <p:spPr bwMode="auto">
          <a:xfrm>
            <a:off x="1209675" y="2347912"/>
            <a:ext cx="2905125" cy="3738563"/>
          </a:xfrm>
          <a:prstGeom prst="roundRect">
            <a:avLst>
              <a:gd name="adj" fmla="val 4690"/>
            </a:avLst>
          </a:prstGeom>
          <a:noFill/>
          <a:ln w="57150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1D08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AutoShape 5"/>
          <p:cNvSpPr>
            <a:spLocks noChangeArrowheads="1"/>
          </p:cNvSpPr>
          <p:nvPr/>
        </p:nvSpPr>
        <p:spPr bwMode="gray">
          <a:xfrm>
            <a:off x="1643062" y="2114550"/>
            <a:ext cx="2052638" cy="4492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33CC33"/>
              </a:gs>
              <a:gs pos="100000">
                <a:srgbClr val="33CC33">
                  <a:gamma/>
                  <a:shade val="4627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AutoShape 6"/>
          <p:cNvSpPr>
            <a:spLocks noChangeArrowheads="1"/>
          </p:cNvSpPr>
          <p:nvPr/>
        </p:nvSpPr>
        <p:spPr bwMode="auto">
          <a:xfrm flipH="1">
            <a:off x="3548062" y="2257425"/>
            <a:ext cx="73025" cy="144463"/>
          </a:xfrm>
          <a:prstGeom prst="octagon">
            <a:avLst>
              <a:gd name="adj" fmla="val 29287"/>
            </a:avLst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 flipH="1">
            <a:off x="1728787" y="2276475"/>
            <a:ext cx="71438" cy="144463"/>
          </a:xfrm>
          <a:prstGeom prst="octagon">
            <a:avLst>
              <a:gd name="adj" fmla="val 29287"/>
            </a:avLst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gray">
          <a:xfrm>
            <a:off x="2185183" y="2162175"/>
            <a:ext cx="95410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FFFFFF"/>
                </a:solidFill>
                <a:ea typeface="宋体" charset="-122"/>
              </a:rPr>
              <a:t>周明飞</a:t>
            </a:r>
            <a:endParaRPr lang="en-US" altLang="zh-CN" sz="2000" b="1" dirty="0">
              <a:solidFill>
                <a:srgbClr val="FFFFFF"/>
              </a:solidFill>
              <a:ea typeface="宋体" charset="-122"/>
            </a:endParaRPr>
          </a:p>
        </p:txBody>
      </p:sp>
      <p:sp>
        <p:nvSpPr>
          <p:cNvPr id="19" name="Text Box 22"/>
          <p:cNvSpPr txBox="1">
            <a:spLocks noChangeArrowheads="1"/>
          </p:cNvSpPr>
          <p:nvPr/>
        </p:nvSpPr>
        <p:spPr bwMode="auto">
          <a:xfrm>
            <a:off x="1290636" y="2581275"/>
            <a:ext cx="2909888" cy="3262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zh-CN" sz="1500" dirty="0"/>
              <a:t>南京小行医院</a:t>
            </a:r>
            <a:r>
              <a:rPr lang="en-US" altLang="zh-CN" sz="1500" dirty="0"/>
              <a:t>  </a:t>
            </a:r>
            <a:r>
              <a:rPr lang="zh-CN" altLang="en-US" sz="1500" dirty="0" smtClean="0"/>
              <a:t>主任医师      </a:t>
            </a:r>
            <a:r>
              <a:rPr lang="zh-CN" altLang="zh-CN" sz="1500" dirty="0"/>
              <a:t>院长</a:t>
            </a:r>
          </a:p>
          <a:p>
            <a:pPr>
              <a:lnSpc>
                <a:spcPct val="200000"/>
              </a:lnSpc>
            </a:pPr>
            <a:r>
              <a:rPr lang="zh-CN" altLang="en-US" sz="1500" dirty="0" smtClean="0"/>
              <a:t>赛虹桥社区卫生服务中心  主任</a:t>
            </a:r>
            <a:r>
              <a:rPr lang="zh-CN" altLang="zh-CN" sz="1500" dirty="0" smtClean="0"/>
              <a:t>南京雨花肿瘤防治研究所</a:t>
            </a:r>
            <a:r>
              <a:rPr lang="en-US" altLang="zh-CN" sz="1500" dirty="0" smtClean="0"/>
              <a:t>   </a:t>
            </a:r>
            <a:r>
              <a:rPr lang="zh-CN" altLang="zh-CN" sz="1500" dirty="0"/>
              <a:t>所长</a:t>
            </a:r>
          </a:p>
          <a:p>
            <a:pPr>
              <a:lnSpc>
                <a:spcPct val="200000"/>
              </a:lnSpc>
            </a:pPr>
            <a:r>
              <a:rPr lang="zh-CN" altLang="zh-CN" sz="1500" dirty="0" smtClean="0"/>
              <a:t>南京市</a:t>
            </a:r>
            <a:r>
              <a:rPr lang="zh-CN" altLang="zh-CN" sz="1500" dirty="0"/>
              <a:t>自然</a:t>
            </a:r>
            <a:r>
              <a:rPr lang="zh-CN" altLang="zh-CN" sz="1500" dirty="0" smtClean="0"/>
              <a:t>医学会</a:t>
            </a:r>
            <a:r>
              <a:rPr lang="en-US" altLang="zh-CN" sz="1500" dirty="0" smtClean="0"/>
              <a:t>               </a:t>
            </a:r>
            <a:r>
              <a:rPr lang="zh-CN" altLang="zh-CN" sz="1500" dirty="0" smtClean="0"/>
              <a:t>理事</a:t>
            </a:r>
            <a:endParaRPr lang="zh-CN" altLang="zh-CN" sz="1500" dirty="0"/>
          </a:p>
          <a:p>
            <a:pPr>
              <a:lnSpc>
                <a:spcPct val="200000"/>
              </a:lnSpc>
            </a:pPr>
            <a:r>
              <a:rPr lang="zh-CN" altLang="zh-CN" sz="1500" dirty="0" smtClean="0"/>
              <a:t>世界</a:t>
            </a:r>
            <a:r>
              <a:rPr lang="zh-CN" altLang="zh-CN" sz="1500" dirty="0"/>
              <a:t>健康</a:t>
            </a:r>
            <a:r>
              <a:rPr lang="zh-CN" altLang="zh-CN" sz="1500" dirty="0" smtClean="0"/>
              <a:t>联合会</a:t>
            </a:r>
            <a:r>
              <a:rPr lang="en-US" altLang="zh-CN" sz="1500" dirty="0" smtClean="0"/>
              <a:t>            </a:t>
            </a:r>
            <a:r>
              <a:rPr lang="zh-CN" altLang="zh-CN" sz="1500" dirty="0" smtClean="0"/>
              <a:t>常务理事</a:t>
            </a:r>
            <a:endParaRPr lang="zh-CN" altLang="zh-CN" sz="1500" dirty="0"/>
          </a:p>
          <a:p>
            <a:pPr>
              <a:lnSpc>
                <a:spcPct val="200000"/>
              </a:lnSpc>
            </a:pPr>
            <a:r>
              <a:rPr lang="zh-CN" altLang="zh-CN" sz="1300" dirty="0"/>
              <a:t>国际药膳食疗学会</a:t>
            </a:r>
            <a:r>
              <a:rPr lang="zh-CN" altLang="zh-CN" sz="1300" dirty="0" smtClean="0"/>
              <a:t>江苏分会</a:t>
            </a:r>
            <a:r>
              <a:rPr lang="en-US" altLang="zh-CN" sz="1300" dirty="0" smtClean="0"/>
              <a:t>  </a:t>
            </a:r>
            <a:r>
              <a:rPr lang="zh-CN" altLang="zh-CN" sz="1300" dirty="0" smtClean="0"/>
              <a:t>常务</a:t>
            </a:r>
            <a:r>
              <a:rPr lang="zh-CN" altLang="zh-CN" sz="1300" dirty="0"/>
              <a:t>理事</a:t>
            </a:r>
          </a:p>
          <a:p>
            <a:pPr>
              <a:lnSpc>
                <a:spcPct val="200000"/>
              </a:lnSpc>
            </a:pPr>
            <a:r>
              <a:rPr lang="zh-CN" altLang="en-US" sz="1500" dirty="0" smtClean="0"/>
              <a:t>南京和怡老年照护中心   理事长</a:t>
            </a:r>
            <a:endParaRPr lang="zh-CN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11541765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30"/>
          <p:cNvSpPr txBox="1">
            <a:spLocks noChangeArrowheads="1"/>
          </p:cNvSpPr>
          <p:nvPr/>
        </p:nvSpPr>
        <p:spPr bwMode="auto">
          <a:xfrm>
            <a:off x="252711" y="275124"/>
            <a:ext cx="5062239" cy="4770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l"/>
            <a:r>
              <a:rPr lang="zh-CN" altLang="en-US" sz="2500" dirty="0" smtClean="0">
                <a:solidFill>
                  <a:schemeClr val="bg1"/>
                </a:solidFill>
                <a:latin typeface="+mj-ea"/>
                <a:ea typeface="+mj-ea"/>
              </a:rPr>
              <a:t>特色服务项目</a:t>
            </a:r>
            <a:r>
              <a:rPr lang="en-US" altLang="zh-CN" sz="2000" dirty="0" smtClean="0">
                <a:solidFill>
                  <a:schemeClr val="bg1"/>
                </a:solidFill>
                <a:latin typeface="+mj-ea"/>
                <a:ea typeface="+mj-ea"/>
              </a:rPr>
              <a:t>【</a:t>
            </a:r>
            <a:r>
              <a:rPr lang="zh-CN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芳香治疗</a:t>
            </a:r>
            <a:r>
              <a:rPr lang="en-US" altLang="zh-CN" sz="2000" dirty="0" smtClean="0">
                <a:solidFill>
                  <a:schemeClr val="bg1"/>
                </a:solidFill>
                <a:latin typeface="+mj-ea"/>
                <a:ea typeface="+mj-ea"/>
              </a:rPr>
              <a:t>】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" y="1391949"/>
            <a:ext cx="2571750" cy="3429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326" y="1257299"/>
            <a:ext cx="2854524" cy="50747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-447247" y="5199620"/>
            <a:ext cx="533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在薰衣草精油的芬芳里安然入睡</a:t>
            </a:r>
            <a:endParaRPr lang="zh-CN" altLang="en-US" b="1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438900" y="3667126"/>
            <a:ext cx="285750" cy="61912"/>
          </a:xfrm>
          <a:prstGeom prst="rect">
            <a:avLst/>
          </a:prstGeom>
          <a:solidFill>
            <a:srgbClr val="20A42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01839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30"/>
          <p:cNvSpPr txBox="1">
            <a:spLocks noChangeArrowheads="1"/>
          </p:cNvSpPr>
          <p:nvPr/>
        </p:nvSpPr>
        <p:spPr bwMode="auto">
          <a:xfrm>
            <a:off x="252711" y="275124"/>
            <a:ext cx="5062239" cy="4770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l"/>
            <a:r>
              <a:rPr lang="zh-CN" altLang="en-US" sz="2500" dirty="0" smtClean="0">
                <a:solidFill>
                  <a:schemeClr val="bg1"/>
                </a:solidFill>
                <a:latin typeface="+mj-ea"/>
                <a:ea typeface="+mj-ea"/>
              </a:rPr>
              <a:t>特色服务项目</a:t>
            </a:r>
            <a:r>
              <a:rPr lang="en-US" altLang="zh-CN" sz="2000" dirty="0" smtClean="0">
                <a:solidFill>
                  <a:schemeClr val="bg1"/>
                </a:solidFill>
                <a:latin typeface="+mj-ea"/>
                <a:ea typeface="+mj-ea"/>
              </a:rPr>
              <a:t>【</a:t>
            </a:r>
            <a:r>
              <a:rPr lang="zh-CN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音乐</a:t>
            </a:r>
            <a:r>
              <a:rPr lang="en-US" altLang="zh-CN" sz="2000" dirty="0" smtClean="0">
                <a:solidFill>
                  <a:schemeClr val="bg1"/>
                </a:solidFill>
                <a:latin typeface="+mj-ea"/>
                <a:ea typeface="+mj-ea"/>
              </a:rPr>
              <a:t>】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" y="1294483"/>
            <a:ext cx="4667250" cy="40871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137" y="1294482"/>
            <a:ext cx="3529699" cy="470626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-18193" y="5691822"/>
            <a:ext cx="50092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由于五脏的形态结构不同，所藏精气有别，参与发声作用不同，所以五音又分别与五脏有选择性的相应关系，即</a:t>
            </a:r>
            <a:r>
              <a:rPr lang="zh-CN" altLang="en-US" b="1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“五音内应五脏”</a:t>
            </a:r>
            <a:r>
              <a:rPr lang="zh-CN" altLang="en-US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b="1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257925" y="3781426"/>
            <a:ext cx="285750" cy="61912"/>
          </a:xfrm>
          <a:prstGeom prst="rect">
            <a:avLst/>
          </a:prstGeom>
          <a:solidFill>
            <a:srgbClr val="20A42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01839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47" y="1409649"/>
            <a:ext cx="5685072" cy="379004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/>
          <p:cNvSpPr txBox="1"/>
          <p:nvPr/>
        </p:nvSpPr>
        <p:spPr>
          <a:xfrm>
            <a:off x="252711" y="5588447"/>
            <a:ext cx="5095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季路问事鬼神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zh-CN" altLang="en-US" dirty="0"/>
              <a:t>孔）子曰：“未能事人，焉能事鬼</a:t>
            </a:r>
            <a:r>
              <a:rPr lang="en-US" altLang="zh-CN" dirty="0" smtClean="0"/>
              <a:t>?”</a:t>
            </a:r>
            <a:r>
              <a:rPr lang="zh-CN" altLang="en-US" dirty="0" smtClean="0"/>
              <a:t>敢问</a:t>
            </a:r>
            <a:r>
              <a:rPr lang="zh-CN" altLang="en-US" dirty="0"/>
              <a:t>死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zh-CN" altLang="en-US" dirty="0"/>
              <a:t>孔）子曰：“未知生，焉知死</a:t>
            </a:r>
            <a:r>
              <a:rPr lang="en-US" altLang="zh-CN" dirty="0"/>
              <a:t>?”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文本框 30"/>
          <p:cNvSpPr txBox="1">
            <a:spLocks noChangeArrowheads="1"/>
          </p:cNvSpPr>
          <p:nvPr/>
        </p:nvSpPr>
        <p:spPr bwMode="auto">
          <a:xfrm>
            <a:off x="252711" y="275124"/>
            <a:ext cx="5062239" cy="4770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l"/>
            <a:r>
              <a:rPr lang="zh-CN" altLang="en-US" sz="2500" dirty="0" smtClean="0">
                <a:solidFill>
                  <a:schemeClr val="bg1"/>
                </a:solidFill>
                <a:latin typeface="+mj-ea"/>
                <a:ea typeface="+mj-ea"/>
              </a:rPr>
              <a:t>特色服务项目</a:t>
            </a:r>
            <a:r>
              <a:rPr lang="en-US" altLang="zh-CN" sz="2000" dirty="0" smtClean="0">
                <a:solidFill>
                  <a:schemeClr val="bg1"/>
                </a:solidFill>
                <a:latin typeface="+mj-ea"/>
                <a:ea typeface="+mj-ea"/>
              </a:rPr>
              <a:t>【</a:t>
            </a:r>
            <a:r>
              <a:rPr lang="zh-CN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灵性关怀</a:t>
            </a:r>
            <a:r>
              <a:rPr lang="en-US" altLang="zh-CN" sz="2000" dirty="0" smtClean="0">
                <a:solidFill>
                  <a:schemeClr val="bg1"/>
                </a:solidFill>
                <a:latin typeface="+mj-ea"/>
                <a:ea typeface="+mj-ea"/>
              </a:rPr>
              <a:t>-</a:t>
            </a:r>
            <a:r>
              <a:rPr lang="zh-CN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宗教</a:t>
            </a:r>
            <a:r>
              <a:rPr lang="en-US" altLang="zh-CN" sz="2000" dirty="0" smtClean="0">
                <a:solidFill>
                  <a:schemeClr val="bg1"/>
                </a:solidFill>
                <a:latin typeface="+mj-ea"/>
                <a:ea typeface="+mj-ea"/>
              </a:rPr>
              <a:t>】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683" y="911903"/>
            <a:ext cx="3589153" cy="239276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143" y="1536186"/>
            <a:ext cx="2895821" cy="3663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2" t="23288" r="5330"/>
          <a:stretch/>
        </p:blipFill>
        <p:spPr>
          <a:xfrm>
            <a:off x="5529310" y="5084296"/>
            <a:ext cx="3203285" cy="169336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4005214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495424" y="2210485"/>
            <a:ext cx="606742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defRPr/>
            </a:pPr>
            <a:r>
              <a:rPr lang="zh-CN" altLang="en-US" sz="2000" b="1" dirty="0" smtClean="0">
                <a:solidFill>
                  <a:srgbClr val="00B050"/>
                </a:solidFill>
                <a:latin typeface="+mj-ea"/>
                <a:ea typeface="+mj-ea"/>
              </a:rPr>
              <a:t>    从科室成立以来共收治肿瘤晚期患者</a:t>
            </a:r>
            <a:r>
              <a:rPr lang="en-US" altLang="zh-CN" sz="2000" b="1" dirty="0" smtClean="0">
                <a:solidFill>
                  <a:srgbClr val="00B050"/>
                </a:solidFill>
                <a:latin typeface="+mj-ea"/>
              </a:rPr>
              <a:t>214</a:t>
            </a:r>
            <a:r>
              <a:rPr lang="zh-CN" altLang="en-US" sz="2000" b="1" dirty="0" smtClean="0">
                <a:solidFill>
                  <a:srgbClr val="00B050"/>
                </a:solidFill>
                <a:latin typeface="+mj-ea"/>
              </a:rPr>
              <a:t>人次</a:t>
            </a:r>
            <a:r>
              <a:rPr lang="zh-CN" altLang="en-US" sz="2000" b="1" dirty="0" smtClean="0">
                <a:solidFill>
                  <a:srgbClr val="00B050"/>
                </a:solidFill>
                <a:latin typeface="+mj-ea"/>
                <a:ea typeface="+mj-ea"/>
              </a:rPr>
              <a:t>，有</a:t>
            </a:r>
            <a:r>
              <a:rPr lang="en-US" altLang="zh-CN" sz="2000" b="1" dirty="0" smtClean="0">
                <a:solidFill>
                  <a:srgbClr val="00B050"/>
                </a:solidFill>
                <a:latin typeface="+mj-ea"/>
                <a:ea typeface="+mj-ea"/>
              </a:rPr>
              <a:t>50</a:t>
            </a:r>
            <a:r>
              <a:rPr lang="zh-CN" altLang="en-US" sz="2000" b="1" dirty="0" smtClean="0">
                <a:solidFill>
                  <a:srgbClr val="00B050"/>
                </a:solidFill>
                <a:latin typeface="+mj-ea"/>
                <a:ea typeface="+mj-ea"/>
              </a:rPr>
              <a:t>名患者坦然而又安祥</a:t>
            </a:r>
            <a:r>
              <a:rPr lang="zh-CN" altLang="en-US" sz="2000" b="1" dirty="0">
                <a:solidFill>
                  <a:srgbClr val="00B050"/>
                </a:solidFill>
                <a:latin typeface="+mj-ea"/>
                <a:ea typeface="+mj-ea"/>
              </a:rPr>
              <a:t>离开。</a:t>
            </a:r>
          </a:p>
        </p:txBody>
      </p:sp>
      <p:grpSp>
        <p:nvGrpSpPr>
          <p:cNvPr id="9" name="Group 26"/>
          <p:cNvGrpSpPr>
            <a:grpSpLocks/>
          </p:cNvGrpSpPr>
          <p:nvPr/>
        </p:nvGrpSpPr>
        <p:grpSpPr bwMode="auto">
          <a:xfrm>
            <a:off x="2743200" y="5070476"/>
            <a:ext cx="3838576" cy="546100"/>
            <a:chOff x="532" y="1105"/>
            <a:chExt cx="1525" cy="344"/>
          </a:xfrm>
        </p:grpSpPr>
        <p:sp>
          <p:nvSpPr>
            <p:cNvPr id="10" name="AutoShape 27"/>
            <p:cNvSpPr>
              <a:spLocks noChangeArrowheads="1"/>
            </p:cNvSpPr>
            <p:nvPr/>
          </p:nvSpPr>
          <p:spPr bwMode="gray">
            <a:xfrm>
              <a:off x="532" y="1105"/>
              <a:ext cx="1525" cy="34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CCECFF">
                    <a:gamma/>
                    <a:shade val="36078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36078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>
              <a:outerShdw dist="40161" dir="4293903" algn="ctr" rotWithShape="0">
                <a:srgbClr val="CCECFF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3366CC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AutoShape 28"/>
            <p:cNvSpPr>
              <a:spLocks noChangeArrowheads="1"/>
            </p:cNvSpPr>
            <p:nvPr/>
          </p:nvSpPr>
          <p:spPr bwMode="gray">
            <a:xfrm>
              <a:off x="550" y="1125"/>
              <a:ext cx="1489" cy="30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CCECFF">
                    <a:alpha val="89999"/>
                  </a:srgbClr>
                </a:gs>
                <a:gs pos="50000">
                  <a:srgbClr val="CCECFF">
                    <a:gamma/>
                    <a:tint val="33725"/>
                    <a:invGamma/>
                  </a:srgbClr>
                </a:gs>
                <a:gs pos="100000">
                  <a:srgbClr val="CCECFF">
                    <a:alpha val="89999"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171825" y="4891584"/>
            <a:ext cx="5333143" cy="650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  <a:defRPr/>
            </a:pPr>
            <a:r>
              <a:rPr lang="zh-CN" altLang="zh-CN" dirty="0"/>
              <a:t>舒患者病痛，缓家属之</a:t>
            </a:r>
            <a:r>
              <a:rPr lang="zh-CN" altLang="zh-CN" dirty="0" smtClean="0"/>
              <a:t>忧</a:t>
            </a:r>
            <a:r>
              <a:rPr lang="zh-CN" altLang="en-US" dirty="0" smtClean="0"/>
              <a:t>！</a:t>
            </a:r>
            <a:endParaRPr lang="zh-CN" altLang="en-US" b="1" dirty="0">
              <a:solidFill>
                <a:srgbClr val="00B050"/>
              </a:solidFill>
              <a:latin typeface="+mj-ea"/>
            </a:endParaRPr>
          </a:p>
        </p:txBody>
      </p:sp>
      <p:sp>
        <p:nvSpPr>
          <p:cNvPr id="7" name="文本框 28"/>
          <p:cNvSpPr txBox="1">
            <a:spLocks noChangeArrowheads="1"/>
          </p:cNvSpPr>
          <p:nvPr/>
        </p:nvSpPr>
        <p:spPr bwMode="auto">
          <a:xfrm>
            <a:off x="165735" y="292409"/>
            <a:ext cx="4320540" cy="4770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500" b="1" dirty="0" smtClean="0">
                <a:solidFill>
                  <a:schemeClr val="bg1"/>
                </a:solidFill>
                <a:effectLst/>
                <a:latin typeface="+mj-ea"/>
                <a:ea typeface="+mj-ea"/>
              </a:rPr>
              <a:t>取得成绩</a:t>
            </a:r>
            <a:endParaRPr lang="zh-CN" altLang="en-US" sz="2500" b="1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9901924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webwxgetmsgimg (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301" y="1495426"/>
            <a:ext cx="3700463" cy="41052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图片 5" descr="webwxgetmsgi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30" y="1428751"/>
            <a:ext cx="3771900" cy="35528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1335833" y="6137874"/>
            <a:ext cx="533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来自患者家属的肯定</a:t>
            </a:r>
            <a:endParaRPr lang="zh-CN" altLang="en-US" b="1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022657" y="2238376"/>
            <a:ext cx="285750" cy="45719"/>
          </a:xfrm>
          <a:prstGeom prst="rect">
            <a:avLst/>
          </a:prstGeom>
          <a:solidFill>
            <a:srgbClr val="20A42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641657" y="2230279"/>
            <a:ext cx="285750" cy="61912"/>
          </a:xfrm>
          <a:prstGeom prst="rect">
            <a:avLst/>
          </a:prstGeom>
          <a:solidFill>
            <a:srgbClr val="20A42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504950" y="2581276"/>
            <a:ext cx="285750" cy="61912"/>
          </a:xfrm>
          <a:prstGeom prst="rect">
            <a:avLst/>
          </a:prstGeom>
          <a:solidFill>
            <a:srgbClr val="20A42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28"/>
          <p:cNvSpPr txBox="1">
            <a:spLocks noChangeArrowheads="1"/>
          </p:cNvSpPr>
          <p:nvPr/>
        </p:nvSpPr>
        <p:spPr bwMode="auto">
          <a:xfrm>
            <a:off x="165735" y="292409"/>
            <a:ext cx="4320540" cy="4770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500" b="1" dirty="0" smtClean="0">
                <a:solidFill>
                  <a:schemeClr val="bg1"/>
                </a:solidFill>
                <a:effectLst/>
                <a:latin typeface="+mj-ea"/>
                <a:ea typeface="+mj-ea"/>
              </a:rPr>
              <a:t>家属肯定</a:t>
            </a:r>
            <a:endParaRPr lang="zh-CN" altLang="en-US" sz="2500" b="1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0261037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66" y="1322866"/>
            <a:ext cx="2095184" cy="279357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728" y="1322865"/>
            <a:ext cx="3724772" cy="248162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16" y="4225925"/>
            <a:ext cx="3038475" cy="20256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899" y="4105275"/>
            <a:ext cx="3400425" cy="22669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7172323" y="1173555"/>
            <a:ext cx="1819275" cy="2780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rgbClr val="00B050"/>
                </a:solidFill>
              </a:rPr>
              <a:t>国家卫计委王培安</a:t>
            </a:r>
            <a:r>
              <a:rPr lang="zh-CN" altLang="en-US" b="1" dirty="0">
                <a:solidFill>
                  <a:srgbClr val="00B050"/>
                </a:solidFill>
              </a:rPr>
              <a:t>副主任</a:t>
            </a:r>
            <a:r>
              <a:rPr lang="zh-CN" altLang="en-US" b="1" dirty="0" smtClean="0">
                <a:solidFill>
                  <a:srgbClr val="00B050"/>
                </a:solidFill>
              </a:rPr>
              <a:t>等</a:t>
            </a:r>
            <a:r>
              <a:rPr lang="zh-CN" altLang="en-US" b="1" dirty="0">
                <a:solidFill>
                  <a:srgbClr val="00B050"/>
                </a:solidFill>
              </a:rPr>
              <a:t>一行莅临我中心视察</a:t>
            </a:r>
            <a:r>
              <a:rPr lang="zh-CN" altLang="en-US" b="1" dirty="0" smtClean="0">
                <a:solidFill>
                  <a:srgbClr val="00B050"/>
                </a:solidFill>
              </a:rPr>
              <a:t>指导及国际友人参观。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842928" y="2447449"/>
            <a:ext cx="150286" cy="45719"/>
          </a:xfrm>
          <a:prstGeom prst="rect">
            <a:avLst/>
          </a:prstGeom>
          <a:solidFill>
            <a:srgbClr val="20A42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295774" y="3124201"/>
            <a:ext cx="142875" cy="45719"/>
          </a:xfrm>
          <a:prstGeom prst="rect">
            <a:avLst/>
          </a:prstGeom>
          <a:solidFill>
            <a:srgbClr val="20A42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28"/>
          <p:cNvSpPr txBox="1">
            <a:spLocks noChangeArrowheads="1"/>
          </p:cNvSpPr>
          <p:nvPr/>
        </p:nvSpPr>
        <p:spPr bwMode="auto">
          <a:xfrm>
            <a:off x="165735" y="292409"/>
            <a:ext cx="4320540" cy="4770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500" b="1" dirty="0" smtClean="0">
                <a:solidFill>
                  <a:schemeClr val="bg1"/>
                </a:solidFill>
                <a:effectLst/>
                <a:latin typeface="+mj-ea"/>
                <a:ea typeface="+mj-ea"/>
              </a:rPr>
              <a:t>领导关怀</a:t>
            </a:r>
            <a:endParaRPr lang="zh-CN" altLang="en-US" sz="2500" b="1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751978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13"/>
          <a:stretch/>
        </p:blipFill>
        <p:spPr>
          <a:xfrm>
            <a:off x="4021007" y="3817273"/>
            <a:ext cx="4548127" cy="23508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0" r="5017"/>
          <a:stretch/>
        </p:blipFill>
        <p:spPr>
          <a:xfrm>
            <a:off x="3741418" y="1266824"/>
            <a:ext cx="5107307" cy="331005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" y="1152524"/>
            <a:ext cx="3729989" cy="50727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1876423" y="6333095"/>
            <a:ext cx="6333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2017</a:t>
            </a:r>
            <a:r>
              <a:rPr lang="zh-CN" altLang="en-US" b="1" dirty="0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年临终关怀科成为南京市基层医疗卫生机构特色科室</a:t>
            </a:r>
            <a:endParaRPr lang="zh-CN" altLang="en-US" b="1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4686300" y="5181600"/>
            <a:ext cx="28289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28"/>
          <p:cNvSpPr txBox="1">
            <a:spLocks noChangeArrowheads="1"/>
          </p:cNvSpPr>
          <p:nvPr/>
        </p:nvSpPr>
        <p:spPr bwMode="auto">
          <a:xfrm>
            <a:off x="165735" y="292409"/>
            <a:ext cx="4320540" cy="4770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500" b="1" dirty="0" smtClean="0">
                <a:solidFill>
                  <a:schemeClr val="bg1"/>
                </a:solidFill>
                <a:effectLst/>
                <a:latin typeface="+mj-ea"/>
                <a:ea typeface="+mj-ea"/>
              </a:rPr>
              <a:t>特色科室</a:t>
            </a:r>
            <a:endParaRPr lang="zh-CN" altLang="en-US" sz="2500" b="1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01443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572" y="1937931"/>
            <a:ext cx="6181553" cy="43513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26" t="1600" r="25012"/>
          <a:stretch/>
        </p:blipFill>
        <p:spPr>
          <a:xfrm>
            <a:off x="409575" y="1771650"/>
            <a:ext cx="2047876" cy="46839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文本框 28"/>
          <p:cNvSpPr txBox="1">
            <a:spLocks noChangeArrowheads="1"/>
          </p:cNvSpPr>
          <p:nvPr/>
        </p:nvSpPr>
        <p:spPr bwMode="auto">
          <a:xfrm>
            <a:off x="165735" y="292409"/>
            <a:ext cx="4320540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effectLst/>
                <a:latin typeface="+mj-ea"/>
                <a:ea typeface="+mj-ea"/>
              </a:rPr>
              <a:t>社会肯定</a:t>
            </a:r>
            <a:endParaRPr lang="zh-CN" altLang="en-US" sz="2000" b="1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7512516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文本框 28"/>
          <p:cNvSpPr txBox="1">
            <a:spLocks noChangeArrowheads="1"/>
          </p:cNvSpPr>
          <p:nvPr/>
        </p:nvSpPr>
        <p:spPr bwMode="auto">
          <a:xfrm>
            <a:off x="165735" y="292409"/>
            <a:ext cx="4320540" cy="4770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500" b="1" dirty="0" smtClean="0">
                <a:solidFill>
                  <a:schemeClr val="bg1"/>
                </a:solidFill>
                <a:latin typeface="+mj-ea"/>
                <a:ea typeface="+mj-ea"/>
              </a:rPr>
              <a:t>主流媒体报道</a:t>
            </a:r>
            <a:endParaRPr lang="zh-CN" altLang="en-US" sz="2500" b="1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1508372"/>
            <a:ext cx="4614862" cy="27778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1573958" y="6122598"/>
            <a:ext cx="6284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人民日报点赞、国务院督查组点赞、南京电视台点赞</a:t>
            </a:r>
            <a:endParaRPr lang="zh-CN" altLang="en-US" b="1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404" y="3390899"/>
            <a:ext cx="4581428" cy="2541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572692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文本框 28"/>
          <p:cNvSpPr txBox="1">
            <a:spLocks noChangeArrowheads="1"/>
          </p:cNvSpPr>
          <p:nvPr/>
        </p:nvSpPr>
        <p:spPr bwMode="auto">
          <a:xfrm>
            <a:off x="369809" y="365743"/>
            <a:ext cx="3297316" cy="4770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500" b="1" dirty="0" smtClean="0">
                <a:solidFill>
                  <a:schemeClr val="bg1"/>
                </a:solidFill>
                <a:effectLst/>
              </a:rPr>
              <a:t>目前困难与困惑</a:t>
            </a:r>
            <a:endParaRPr lang="zh-CN" altLang="en-US" sz="2500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gray">
          <a:xfrm>
            <a:off x="552450" y="2286000"/>
            <a:ext cx="3200400" cy="3200400"/>
          </a:xfrm>
          <a:prstGeom prst="ellipse">
            <a:avLst/>
          </a:prstGeom>
          <a:gradFill rotWithShape="1">
            <a:gsLst>
              <a:gs pos="0">
                <a:srgbClr val="41D592"/>
              </a:gs>
              <a:gs pos="100000">
                <a:srgbClr val="41D592">
                  <a:gamma/>
                  <a:shade val="63529"/>
                  <a:invGamma/>
                </a:srgbClr>
              </a:gs>
            </a:gsLst>
            <a:path path="shape">
              <a:fillToRect l="50000" t="50000" r="50000" b="50000"/>
            </a:path>
          </a:gradFill>
          <a:ln w="28575" algn="ctr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gray">
          <a:xfrm>
            <a:off x="2957513" y="2311400"/>
            <a:ext cx="4891086" cy="5000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CFFFF"/>
              </a:gs>
              <a:gs pos="100000">
                <a:srgbClr val="CCFFFF">
                  <a:gamma/>
                  <a:tint val="5882"/>
                  <a:invGamma/>
                </a:srgbClr>
              </a:gs>
            </a:gsLst>
            <a:lin ang="0" scaled="1"/>
          </a:gradFill>
          <a:ln w="38100" algn="ctr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zh-CN" altLang="en-US" dirty="0">
                <a:ln>
                  <a:solidFill>
                    <a:srgbClr val="00B050"/>
                  </a:solidFill>
                </a:ln>
                <a:solidFill>
                  <a:srgbClr val="C00000"/>
                </a:solidFill>
                <a:latin typeface="+mn-ea"/>
              </a:rPr>
              <a:t>如何保证社区医院安宁疗护的可持续发展？</a:t>
            </a:r>
            <a:endParaRPr lang="en-US" altLang="zh-CN" dirty="0">
              <a:ln>
                <a:solidFill>
                  <a:srgbClr val="00B050"/>
                </a:solidFill>
              </a:ln>
              <a:solidFill>
                <a:srgbClr val="C00000"/>
              </a:solidFill>
              <a:latin typeface="+mn-ea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gray">
          <a:xfrm>
            <a:off x="3287713" y="2973388"/>
            <a:ext cx="3781425" cy="49847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BFEAE"/>
              </a:gs>
              <a:gs pos="100000">
                <a:srgbClr val="CBFEAE">
                  <a:gamma/>
                  <a:tint val="5882"/>
                  <a:invGamma/>
                </a:srgbClr>
              </a:gs>
            </a:gsLst>
            <a:lin ang="0" scaled="1"/>
          </a:gradFill>
          <a:ln w="38100" algn="ctr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zh-CN" altLang="en-US" dirty="0">
                <a:ln>
                  <a:solidFill>
                    <a:srgbClr val="00B050"/>
                  </a:solidFill>
                </a:ln>
                <a:solidFill>
                  <a:srgbClr val="C00000"/>
                </a:solidFill>
                <a:latin typeface="+mn-ea"/>
              </a:rPr>
              <a:t>如何导入社工机制？</a:t>
            </a:r>
            <a:endParaRPr lang="en-US" altLang="zh-CN" dirty="0">
              <a:ln>
                <a:solidFill>
                  <a:srgbClr val="00B050"/>
                </a:solidFill>
              </a:ln>
              <a:solidFill>
                <a:srgbClr val="C00000"/>
              </a:solidFill>
              <a:latin typeface="+mn-ea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gray">
          <a:xfrm>
            <a:off x="3554413" y="3657601"/>
            <a:ext cx="3779837" cy="50006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CFFFF"/>
              </a:gs>
              <a:gs pos="100000">
                <a:srgbClr val="CCFFFF">
                  <a:gamma/>
                  <a:tint val="5882"/>
                  <a:invGamma/>
                </a:srgbClr>
              </a:gs>
            </a:gsLst>
            <a:lin ang="0" scaled="1"/>
          </a:gradFill>
          <a:ln w="38100" algn="ctr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zh-CN" altLang="en-US" dirty="0" smtClean="0">
                <a:ln>
                  <a:solidFill>
                    <a:srgbClr val="00B050"/>
                  </a:solidFill>
                </a:ln>
                <a:solidFill>
                  <a:srgbClr val="C00000"/>
                </a:solidFill>
                <a:latin typeface="+mn-ea"/>
              </a:rPr>
              <a:t>宗教师</a:t>
            </a:r>
            <a:r>
              <a:rPr lang="zh-CN" altLang="en-US" dirty="0">
                <a:ln>
                  <a:solidFill>
                    <a:srgbClr val="00B050"/>
                  </a:solidFill>
                </a:ln>
                <a:solidFill>
                  <a:srgbClr val="C00000"/>
                </a:solidFill>
                <a:latin typeface="+mn-ea"/>
              </a:rPr>
              <a:t>如何介入？</a:t>
            </a:r>
            <a:endParaRPr lang="en-US" altLang="zh-CN" dirty="0">
              <a:ln>
                <a:solidFill>
                  <a:srgbClr val="00B050"/>
                </a:solidFill>
              </a:ln>
              <a:solidFill>
                <a:srgbClr val="C00000"/>
              </a:solidFill>
              <a:latin typeface="+mn-ea"/>
            </a:endParaRP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gray">
          <a:xfrm>
            <a:off x="3287713" y="4294188"/>
            <a:ext cx="3781425" cy="50006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BFEAE"/>
              </a:gs>
              <a:gs pos="100000">
                <a:srgbClr val="CBFEAE">
                  <a:gamma/>
                  <a:tint val="5882"/>
                  <a:invGamma/>
                </a:srgbClr>
              </a:gs>
            </a:gsLst>
            <a:lin ang="0" scaled="1"/>
          </a:gradFill>
          <a:ln w="38100" algn="ctr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zh-CN" altLang="en-US" dirty="0">
                <a:ln>
                  <a:solidFill>
                    <a:srgbClr val="00B050"/>
                  </a:solidFill>
                </a:ln>
                <a:solidFill>
                  <a:srgbClr val="C00000"/>
                </a:solidFill>
                <a:latin typeface="+mn-ea"/>
              </a:rPr>
              <a:t>居家安宁疗护如何</a:t>
            </a:r>
            <a:r>
              <a:rPr lang="zh-CN" altLang="en-US" dirty="0" smtClean="0">
                <a:ln>
                  <a:solidFill>
                    <a:srgbClr val="00B050"/>
                  </a:solidFill>
                </a:ln>
                <a:solidFill>
                  <a:srgbClr val="C00000"/>
                </a:solidFill>
                <a:latin typeface="+mn-ea"/>
              </a:rPr>
              <a:t>推广？</a:t>
            </a:r>
            <a:endParaRPr lang="en-US" altLang="zh-CN" b="1" dirty="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gray">
          <a:xfrm>
            <a:off x="2957513" y="4956175"/>
            <a:ext cx="3781425" cy="5000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CFFFF"/>
              </a:gs>
              <a:gs pos="100000">
                <a:srgbClr val="CCFFFF">
                  <a:gamma/>
                  <a:tint val="5882"/>
                  <a:invGamma/>
                </a:srgbClr>
              </a:gs>
            </a:gsLst>
            <a:lin ang="0" scaled="1"/>
          </a:gradFill>
          <a:ln w="38100" algn="ctr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zh-CN" altLang="en-US" dirty="0" smtClean="0">
                <a:ln>
                  <a:solidFill>
                    <a:srgbClr val="00B050"/>
                  </a:solidFill>
                </a:ln>
                <a:solidFill>
                  <a:srgbClr val="C00000"/>
                </a:solidFill>
                <a:latin typeface="+mn-ea"/>
              </a:rPr>
              <a:t>在座的各位能做点什么？？？？</a:t>
            </a:r>
            <a:endParaRPr lang="zh-CN" altLang="en-US" dirty="0"/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gray">
          <a:xfrm>
            <a:off x="1190312" y="3179475"/>
            <a:ext cx="1420582" cy="5847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rPr>
              <a:t>困难！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ea typeface="宋体" charset="-122"/>
            </a:endParaRP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gray">
          <a:xfrm>
            <a:off x="1694616" y="4001800"/>
            <a:ext cx="1420582" cy="5847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rPr>
              <a:t>困惑？</a:t>
            </a:r>
            <a:endParaRPr lang="en-US" altLang="zh-CN" sz="32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716478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14300" y="-123825"/>
            <a:ext cx="7886700" cy="1325563"/>
          </a:xfrm>
        </p:spPr>
        <p:txBody>
          <a:bodyPr/>
          <a:lstStyle/>
          <a:p>
            <a:r>
              <a:rPr lang="zh-CN" altLang="en-US" sz="2800" dirty="0" smtClean="0">
                <a:solidFill>
                  <a:schemeClr val="bg1"/>
                </a:solidFill>
                <a:uFillTx/>
                <a:latin typeface="+mj-ea"/>
              </a:rPr>
              <a:t>我们为什么选择做安宁疗护？</a:t>
            </a:r>
            <a:endParaRPr lang="zh-CN" altLang="en-US" sz="2800" dirty="0">
              <a:solidFill>
                <a:schemeClr val="bg1"/>
              </a:solidFill>
              <a:uFillTx/>
              <a:latin typeface="+mj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57175" y="1377950"/>
            <a:ext cx="7886700" cy="669925"/>
          </a:xfrm>
        </p:spPr>
        <p:txBody>
          <a:bodyPr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marL="0" indent="0">
              <a:buNone/>
            </a:pPr>
            <a:r>
              <a:rPr lang="zh-CN" altLang="en-US" sz="3600" b="1" dirty="0" smtClean="0">
                <a:ln>
                  <a:solidFill>
                    <a:schemeClr val="accent6"/>
                  </a:solidFill>
                </a:ln>
                <a:solidFill>
                  <a:srgbClr val="FF0000"/>
                </a:solidFill>
              </a:rPr>
              <a:t>一个好朋友母亲的去世引发的思考？</a:t>
            </a:r>
            <a:endParaRPr lang="en-US" altLang="zh-CN" sz="3600" b="1" dirty="0" smtClean="0">
              <a:ln>
                <a:solidFill>
                  <a:schemeClr val="accent6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7" name="内容占位符 1"/>
          <p:cNvSpPr txBox="1">
            <a:spLocks/>
          </p:cNvSpPr>
          <p:nvPr/>
        </p:nvSpPr>
        <p:spPr>
          <a:xfrm>
            <a:off x="1114425" y="2297112"/>
            <a:ext cx="78867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3600" b="1" dirty="0" smtClean="0">
                <a:sym typeface="Wingdings"/>
              </a:rPr>
              <a:t></a:t>
            </a:r>
            <a:r>
              <a:rPr lang="zh-CN" altLang="en-US" dirty="0" smtClean="0">
                <a:sym typeface="Wingdings"/>
              </a:rPr>
              <a:t>朋友的母亲走的那么安详</a:t>
            </a:r>
            <a:endParaRPr lang="en-US" altLang="zh-CN" dirty="0" smtClean="0">
              <a:sym typeface="Wingdings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3600" b="1" dirty="0" smtClean="0">
                <a:sym typeface="Wingdings"/>
              </a:rPr>
              <a:t></a:t>
            </a:r>
            <a:r>
              <a:rPr lang="zh-CN" altLang="en-US" dirty="0" smtClean="0">
                <a:sym typeface="Wingdings"/>
              </a:rPr>
              <a:t>我们</a:t>
            </a:r>
            <a:r>
              <a:rPr lang="zh-CN" altLang="en-US" dirty="0" smtClean="0"/>
              <a:t>为什么会恐惧死亡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3600" b="1" dirty="0" smtClean="0">
                <a:sym typeface="Wingdings"/>
              </a:rPr>
              <a:t></a:t>
            </a:r>
            <a:r>
              <a:rPr lang="zh-CN" altLang="en-US" dirty="0" smtClean="0"/>
              <a:t>中国人死亡质量的排名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3600" b="1" dirty="0" smtClean="0">
                <a:sym typeface="Wingdings"/>
              </a:rPr>
              <a:t></a:t>
            </a:r>
            <a:r>
              <a:rPr lang="zh-CN" altLang="en-US" dirty="0" smtClean="0"/>
              <a:t>我们能做什么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150" y="4752975"/>
            <a:ext cx="66675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6005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5"/>
          <p:cNvSpPr>
            <a:spLocks noChangeArrowheads="1"/>
          </p:cNvSpPr>
          <p:nvPr/>
        </p:nvSpPr>
        <p:spPr bwMode="gray">
          <a:xfrm>
            <a:off x="2984898" y="1497014"/>
            <a:ext cx="3124201" cy="66357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CFFFF"/>
              </a:gs>
              <a:gs pos="100000">
                <a:srgbClr val="CCFFFF">
                  <a:gamma/>
                  <a:tint val="5882"/>
                  <a:invGamma/>
                </a:srgbClr>
              </a:gs>
            </a:gsLst>
            <a:lin ang="0" scaled="1"/>
          </a:gradFill>
          <a:ln w="38100" algn="ctr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zh-CN" altLang="en-US" dirty="0" smtClean="0">
                <a:ln>
                  <a:solidFill>
                    <a:srgbClr val="00B050"/>
                  </a:solidFill>
                </a:ln>
                <a:solidFill>
                  <a:srgbClr val="C00000"/>
                </a:solidFill>
                <a:latin typeface="+mn-ea"/>
              </a:rPr>
              <a:t>医疗的本质是什么？</a:t>
            </a:r>
            <a:endParaRPr lang="en-US" altLang="zh-CN" dirty="0">
              <a:ln>
                <a:solidFill>
                  <a:srgbClr val="00B050"/>
                </a:solidFill>
              </a:ln>
              <a:solidFill>
                <a:srgbClr val="C00000"/>
              </a:solidFill>
              <a:latin typeface="+mn-ea"/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gray">
          <a:xfrm>
            <a:off x="3006328" y="2428876"/>
            <a:ext cx="3124201" cy="647697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CFFFF"/>
              </a:gs>
              <a:gs pos="100000">
                <a:srgbClr val="CCFFFF">
                  <a:gamma/>
                  <a:tint val="5882"/>
                  <a:invGamma/>
                </a:srgbClr>
              </a:gs>
            </a:gsLst>
            <a:lin ang="0" scaled="1"/>
          </a:gradFill>
          <a:ln w="38100" algn="ctr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zh-CN" altLang="en-US" dirty="0" smtClean="0">
                <a:ln>
                  <a:solidFill>
                    <a:srgbClr val="00B050"/>
                  </a:solidFill>
                </a:ln>
                <a:solidFill>
                  <a:srgbClr val="C00000"/>
                </a:solidFill>
                <a:latin typeface="+mn-ea"/>
              </a:rPr>
              <a:t>是  照护！</a:t>
            </a:r>
            <a:endParaRPr lang="en-US" altLang="zh-CN" dirty="0">
              <a:ln>
                <a:solidFill>
                  <a:srgbClr val="00B050"/>
                </a:solidFill>
              </a:ln>
              <a:solidFill>
                <a:srgbClr val="C00000"/>
              </a:solidFill>
              <a:latin typeface="+mn-ea"/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gray">
          <a:xfrm>
            <a:off x="3036095" y="3378202"/>
            <a:ext cx="3021806" cy="61277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CFFFF"/>
              </a:gs>
              <a:gs pos="100000">
                <a:srgbClr val="CCFFFF">
                  <a:gamma/>
                  <a:tint val="5882"/>
                  <a:invGamma/>
                </a:srgbClr>
              </a:gs>
            </a:gsLst>
            <a:lin ang="0" scaled="1"/>
          </a:gradFill>
          <a:ln w="38100" algn="ctr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zh-CN" altLang="en-US" dirty="0" smtClean="0">
                <a:ln>
                  <a:solidFill>
                    <a:srgbClr val="00B050"/>
                  </a:solidFill>
                </a:ln>
                <a:solidFill>
                  <a:srgbClr val="C00000"/>
                </a:solidFill>
                <a:latin typeface="+mn-ea"/>
              </a:rPr>
              <a:t>安宁更是照护！</a:t>
            </a:r>
            <a:endParaRPr lang="en-US" altLang="zh-CN" dirty="0">
              <a:ln>
                <a:solidFill>
                  <a:srgbClr val="00B050"/>
                </a:solidFill>
              </a:ln>
              <a:solidFill>
                <a:srgbClr val="C00000"/>
              </a:solidFill>
              <a:latin typeface="+mn-ea"/>
            </a:endParaRPr>
          </a:p>
        </p:txBody>
      </p:sp>
      <p:sp>
        <p:nvSpPr>
          <p:cNvPr id="15" name="AutoShape 5"/>
          <p:cNvSpPr>
            <a:spLocks noChangeArrowheads="1"/>
          </p:cNvSpPr>
          <p:nvPr/>
        </p:nvSpPr>
        <p:spPr bwMode="gray">
          <a:xfrm>
            <a:off x="3087292" y="4298950"/>
            <a:ext cx="3124201" cy="58419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CFFFF"/>
              </a:gs>
              <a:gs pos="100000">
                <a:srgbClr val="CCFFFF">
                  <a:gamma/>
                  <a:tint val="5882"/>
                  <a:invGamma/>
                </a:srgbClr>
              </a:gs>
            </a:gsLst>
            <a:lin ang="0" scaled="1"/>
          </a:gradFill>
          <a:ln w="38100" algn="ctr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zh-CN" altLang="en-US" dirty="0" smtClean="0">
                <a:ln>
                  <a:solidFill>
                    <a:srgbClr val="00B050"/>
                  </a:solidFill>
                </a:ln>
                <a:solidFill>
                  <a:srgbClr val="C00000"/>
                </a:solidFill>
                <a:latin typeface="+mn-ea"/>
              </a:rPr>
              <a:t>    如 何 做？   </a:t>
            </a:r>
            <a:endParaRPr lang="en-US" altLang="zh-CN" dirty="0">
              <a:ln>
                <a:solidFill>
                  <a:srgbClr val="00B050"/>
                </a:solidFill>
              </a:ln>
              <a:solidFill>
                <a:srgbClr val="C00000"/>
              </a:solidFill>
              <a:latin typeface="+mn-ea"/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gray">
          <a:xfrm>
            <a:off x="3087291" y="5184775"/>
            <a:ext cx="3124201" cy="58419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CFFFF"/>
              </a:gs>
              <a:gs pos="100000">
                <a:srgbClr val="CCFFFF">
                  <a:gamma/>
                  <a:tint val="5882"/>
                  <a:invGamma/>
                </a:srgbClr>
              </a:gs>
            </a:gsLst>
            <a:lin ang="0" scaled="1"/>
          </a:gradFill>
          <a:ln w="38100" algn="ctr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zh-CN" altLang="en-US" dirty="0" smtClean="0">
                <a:ln>
                  <a:solidFill>
                    <a:srgbClr val="00B050"/>
                  </a:solidFill>
                </a:ln>
                <a:solidFill>
                  <a:srgbClr val="C00000"/>
                </a:solidFill>
                <a:latin typeface="+mn-ea"/>
              </a:rPr>
              <a:t> 唯 有 爱！</a:t>
            </a:r>
            <a:endParaRPr lang="en-US" altLang="zh-CN" dirty="0">
              <a:ln>
                <a:solidFill>
                  <a:srgbClr val="00B050"/>
                </a:solidFill>
              </a:ln>
              <a:solidFill>
                <a:srgbClr val="C00000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9872" y="6007239"/>
            <a:ext cx="4181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无人文   不医疗</a:t>
            </a:r>
            <a:endParaRPr lang="zh-CN" altLang="en-US" sz="4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4057076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5" grpId="0" animBg="1"/>
      <p:bldP spid="8" grpId="0" animBg="1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4348" y="1244584"/>
            <a:ext cx="7810502" cy="5040000"/>
          </a:xfrm>
          <a:prstGeom prst="rect">
            <a:avLst/>
          </a:prstGeom>
          <a:noFill/>
          <a:ln w="38100" cmpd="dbl">
            <a:solidFill>
              <a:srgbClr val="537F49"/>
            </a:solidFill>
            <a:prstDash val="solid"/>
            <a:miter lim="800000"/>
          </a:ln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lnSpc>
                <a:spcPct val="150000"/>
              </a:lnSpc>
            </a:pPr>
            <a:r>
              <a:rPr lang="zh-CN" altLang="en-US" sz="4000" b="1" spc="50" dirty="0" smtClean="0">
                <a:ln w="25400" cmpd="thinThick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姓名：周明飞</a:t>
            </a:r>
            <a:endParaRPr lang="en-US" altLang="zh-CN" sz="4000" b="1" spc="50" dirty="0" smtClean="0">
              <a:ln w="25400" cmpd="thinThick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zh-CN" altLang="en-US" sz="4000" b="1" spc="50" dirty="0" smtClean="0">
                <a:ln w="25400" cmpd="thinThick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电话：</a:t>
            </a:r>
            <a:r>
              <a:rPr lang="en-US" altLang="zh-CN" sz="4000" b="1" spc="50" dirty="0" smtClean="0">
                <a:ln w="25400" cmpd="thinThick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13601589227</a:t>
            </a:r>
          </a:p>
          <a:p>
            <a:pPr>
              <a:lnSpc>
                <a:spcPct val="150000"/>
              </a:lnSpc>
            </a:pPr>
            <a:r>
              <a:rPr lang="zh-CN" altLang="en-US" sz="4000" b="1" spc="50" dirty="0">
                <a:ln w="25400" cmpd="thinThick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微</a:t>
            </a:r>
            <a:r>
              <a:rPr lang="zh-CN" altLang="en-US" sz="4000" b="1" spc="50" dirty="0" smtClean="0">
                <a:ln w="25400" cmpd="thinThick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信：</a:t>
            </a:r>
            <a:r>
              <a:rPr lang="en-US" altLang="zh-CN" sz="4000" b="1" spc="50" dirty="0" smtClean="0">
                <a:ln w="25400" cmpd="thinThick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danrushui9227</a:t>
            </a:r>
          </a:p>
          <a:p>
            <a:pPr>
              <a:lnSpc>
                <a:spcPct val="150000"/>
              </a:lnSpc>
            </a:pPr>
            <a:r>
              <a:rPr lang="zh-CN" altLang="en-US" sz="4000" b="1" spc="50" dirty="0" smtClean="0">
                <a:ln w="25400" cmpd="thinThick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邮箱：</a:t>
            </a:r>
            <a:r>
              <a:rPr lang="en-US" altLang="zh-CN" sz="4000" b="1" spc="50" dirty="0" smtClean="0">
                <a:ln w="25400" cmpd="thinThick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zmfxh@126.com</a:t>
            </a:r>
          </a:p>
          <a:p>
            <a:pPr>
              <a:lnSpc>
                <a:spcPct val="150000"/>
              </a:lnSpc>
            </a:pPr>
            <a:r>
              <a:rPr lang="zh-CN" altLang="en-US" sz="4000" b="1" spc="50" dirty="0" smtClean="0">
                <a:ln w="25400" cmpd="thinThick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公众微信号：</a:t>
            </a:r>
            <a:r>
              <a:rPr lang="en-US" altLang="zh-CN" sz="4000" b="1" spc="50" dirty="0" err="1" smtClean="0">
                <a:ln w="25400" cmpd="thinThick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xh</a:t>
            </a:r>
            <a:r>
              <a:rPr lang="en-US" altLang="zh-CN" sz="4000" b="1" spc="50" dirty="0" smtClean="0">
                <a:ln w="25400" cmpd="thinThick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-hospita</a:t>
            </a:r>
            <a:r>
              <a:rPr lang="en-US" altLang="zh-CN" sz="4000" b="1" spc="50" dirty="0">
                <a:ln w="25400" cmpd="thinThick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l</a:t>
            </a:r>
            <a:endParaRPr lang="zh-CN" altLang="en-US" sz="4000" b="1" spc="50" dirty="0">
              <a:ln w="25400" cmpd="thinThick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107" y="3305294"/>
            <a:ext cx="1314286" cy="1314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14300" y="-123825"/>
            <a:ext cx="7886700" cy="1325563"/>
          </a:xfrm>
        </p:spPr>
        <p:txBody>
          <a:bodyPr/>
          <a:lstStyle/>
          <a:p>
            <a:r>
              <a:rPr lang="zh-CN" altLang="en-US" sz="2800" dirty="0" smtClean="0">
                <a:solidFill>
                  <a:schemeClr val="bg1"/>
                </a:solidFill>
                <a:uFillTx/>
                <a:latin typeface="+mj-ea"/>
              </a:rPr>
              <a:t>联 系 方 式</a:t>
            </a:r>
            <a:endParaRPr lang="zh-CN" altLang="en-US" sz="2800" dirty="0">
              <a:solidFill>
                <a:schemeClr val="bg1"/>
              </a:solidFill>
              <a:uFillTx/>
              <a:latin typeface="+mj-ea"/>
            </a:endParaRPr>
          </a:p>
        </p:txBody>
      </p:sp>
      <p:pic>
        <p:nvPicPr>
          <p:cNvPr id="2050" name="Picture 2" descr="D:\旧资料\网站\qrcode_for_gh_5c03ef37505e_2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110" y="4672893"/>
            <a:ext cx="1432631" cy="143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19275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-31053"/>
            <a:ext cx="9154284" cy="6860156"/>
            <a:chOff x="-7992" y="0"/>
            <a:chExt cx="9154284" cy="686015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2" y="0"/>
              <a:ext cx="9144000" cy="6839454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301"/>
            <a:stretch/>
          </p:blipFill>
          <p:spPr>
            <a:xfrm>
              <a:off x="-7992" y="2640329"/>
              <a:ext cx="9144000" cy="4219827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2740408" y="2967335"/>
            <a:ext cx="36631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solidFill>
                  <a:srgbClr val="00B050"/>
                </a:soli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谢谢关注！</a:t>
            </a:r>
            <a:endParaRPr lang="zh-CN" altLang="en-US" sz="5400" b="1" cap="none" spc="0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solidFill>
                <a:srgbClr val="00B050"/>
              </a:soli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631128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200" y="-228600"/>
            <a:ext cx="7886700" cy="1325563"/>
          </a:xfrm>
        </p:spPr>
        <p:txBody>
          <a:bodyPr/>
          <a:lstStyle/>
          <a:p>
            <a:r>
              <a:rPr lang="zh-CN" altLang="en-US" sz="2500" dirty="0" smtClean="0">
                <a:solidFill>
                  <a:schemeClr val="bg1"/>
                </a:solidFill>
                <a:latin typeface="+mj-ea"/>
              </a:rPr>
              <a:t>中心简介</a:t>
            </a:r>
            <a:r>
              <a:rPr lang="en-US" altLang="zh-CN" sz="2000" dirty="0" smtClean="0">
                <a:solidFill>
                  <a:schemeClr val="bg1"/>
                </a:solidFill>
                <a:latin typeface="+mj-ea"/>
              </a:rPr>
              <a:t>【</a:t>
            </a:r>
            <a:r>
              <a:rPr lang="zh-CN" altLang="en-US" sz="2000" dirty="0" smtClean="0">
                <a:solidFill>
                  <a:schemeClr val="bg1"/>
                </a:solidFill>
                <a:latin typeface="+mj-ea"/>
              </a:rPr>
              <a:t>发展历程</a:t>
            </a:r>
            <a:r>
              <a:rPr lang="en-US" altLang="zh-CN" sz="2000" dirty="0" smtClean="0">
                <a:solidFill>
                  <a:schemeClr val="bg1"/>
                </a:solidFill>
                <a:latin typeface="+mj-ea"/>
              </a:rPr>
              <a:t>】</a:t>
            </a:r>
            <a:endParaRPr lang="zh-CN" altLang="en-US" sz="20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53025" y="1720850"/>
            <a:ext cx="3886200" cy="435133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600" dirty="0" smtClean="0"/>
              <a:t>50</a:t>
            </a:r>
            <a:r>
              <a:rPr lang="zh-CN" altLang="en-US" sz="1600" dirty="0" smtClean="0"/>
              <a:t>年历史，前身是农业部南京药械厂职工医院</a:t>
            </a:r>
            <a:endParaRPr lang="en-US" altLang="zh-CN" sz="1600" dirty="0" smtClean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600" dirty="0" smtClean="0"/>
              <a:t>2003</a:t>
            </a:r>
            <a:r>
              <a:rPr lang="zh-CN" altLang="en-US" sz="1600" dirty="0" smtClean="0"/>
              <a:t>年更名为南京小行医院</a:t>
            </a:r>
            <a:endParaRPr lang="en-US" altLang="zh-CN" sz="1600" dirty="0" smtClean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600" dirty="0" smtClean="0"/>
              <a:t>2006</a:t>
            </a:r>
            <a:r>
              <a:rPr lang="zh-CN" altLang="en-US" sz="1600" dirty="0" smtClean="0"/>
              <a:t>年转型为雨花台区赛虹桥社区卫生服务中心</a:t>
            </a:r>
            <a:endParaRPr lang="en-US" altLang="zh-CN" sz="1600" dirty="0" smtClean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600" dirty="0" smtClean="0"/>
              <a:t>2013</a:t>
            </a:r>
            <a:r>
              <a:rPr lang="zh-CN" altLang="en-US" sz="1600" dirty="0" smtClean="0"/>
              <a:t>年增设南京雨花肿瘤防治研究所</a:t>
            </a:r>
            <a:endParaRPr lang="en-US" altLang="zh-CN" sz="1600" dirty="0" smtClean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600" dirty="0" smtClean="0"/>
              <a:t>2016</a:t>
            </a:r>
            <a:r>
              <a:rPr lang="zh-CN" altLang="en-US" sz="1600" dirty="0" smtClean="0"/>
              <a:t>年</a:t>
            </a:r>
            <a:r>
              <a:rPr lang="en-US" altLang="zh-CN" sz="1600" dirty="0" smtClean="0"/>
              <a:t>2</a:t>
            </a:r>
            <a:r>
              <a:rPr lang="zh-CN" altLang="en-US" sz="1600" dirty="0"/>
              <a:t>月</a:t>
            </a:r>
            <a:r>
              <a:rPr lang="zh-CN" altLang="en-US" sz="1600" dirty="0" smtClean="0"/>
              <a:t>新院区建成试运行</a:t>
            </a:r>
            <a:endParaRPr lang="en-US" altLang="zh-CN" sz="1600" dirty="0" smtClean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600" dirty="0" smtClean="0"/>
              <a:t>201611</a:t>
            </a:r>
            <a:r>
              <a:rPr lang="zh-CN" altLang="en-US" sz="1600" dirty="0" smtClean="0"/>
              <a:t>月肿瘤康复与舒缓治疗中心成立</a:t>
            </a:r>
            <a:endParaRPr lang="en-US" altLang="zh-CN" sz="1600" dirty="0" smtClean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600" dirty="0" smtClean="0"/>
              <a:t>2016</a:t>
            </a:r>
            <a:r>
              <a:rPr lang="zh-CN" altLang="en-US" sz="1600" dirty="0" smtClean="0"/>
              <a:t>年</a:t>
            </a:r>
            <a:r>
              <a:rPr lang="en-US" altLang="zh-CN" sz="1600" dirty="0" smtClean="0"/>
              <a:t>12</a:t>
            </a:r>
            <a:r>
              <a:rPr lang="zh-CN" altLang="en-US" sz="1600" dirty="0" smtClean="0"/>
              <a:t>月成立南京和怡老年照护中心</a:t>
            </a:r>
            <a:endParaRPr lang="zh-CN" altLang="en-US" sz="16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1638300"/>
            <a:ext cx="4772025" cy="4248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159213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427" name="AutoShape 3"/>
          <p:cNvSpPr>
            <a:spLocks noChangeArrowheads="1"/>
          </p:cNvSpPr>
          <p:nvPr/>
        </p:nvSpPr>
        <p:spPr bwMode="gray">
          <a:xfrm>
            <a:off x="5715000" y="2667000"/>
            <a:ext cx="2819400" cy="2895600"/>
          </a:xfrm>
          <a:prstGeom prst="chevron">
            <a:avLst>
              <a:gd name="adj" fmla="val 16468"/>
            </a:avLst>
          </a:prstGeom>
          <a:gradFill rotWithShape="1">
            <a:gsLst>
              <a:gs pos="0">
                <a:srgbClr val="99A4C7">
                  <a:gamma/>
                  <a:shade val="46275"/>
                  <a:invGamma/>
                </a:srgbClr>
              </a:gs>
              <a:gs pos="50000">
                <a:srgbClr val="99A4C7"/>
              </a:gs>
              <a:gs pos="100000">
                <a:srgbClr val="99A4C7">
                  <a:gamma/>
                  <a:shade val="46275"/>
                  <a:invGamma/>
                </a:srgbClr>
              </a:gs>
            </a:gsLst>
            <a:lin ang="2700000" scaled="1"/>
          </a:gradFill>
          <a:ln w="38100">
            <a:solidFill>
              <a:srgbClr val="EAEAEA"/>
            </a:solidFill>
            <a:miter lim="800000"/>
            <a:headEnd/>
            <a:tailEnd/>
          </a:ln>
          <a:effectLst>
            <a:outerShdw dist="109250" dir="3267739" algn="ctr" rotWithShape="0">
              <a:srgbClr val="333333">
                <a:alpha val="50000"/>
              </a:srgbClr>
            </a:outerShdw>
          </a:effec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615428" name="AutoShape 4"/>
          <p:cNvSpPr>
            <a:spLocks noChangeArrowheads="1"/>
          </p:cNvSpPr>
          <p:nvPr/>
        </p:nvSpPr>
        <p:spPr bwMode="gray">
          <a:xfrm>
            <a:off x="3276600" y="2667000"/>
            <a:ext cx="2971800" cy="2895600"/>
          </a:xfrm>
          <a:prstGeom prst="chevron">
            <a:avLst>
              <a:gd name="adj" fmla="val 17842"/>
            </a:avLst>
          </a:prstGeom>
          <a:gradFill rotWithShape="1">
            <a:gsLst>
              <a:gs pos="0">
                <a:srgbClr val="8BB7AB">
                  <a:gamma/>
                  <a:shade val="46275"/>
                  <a:invGamma/>
                </a:srgbClr>
              </a:gs>
              <a:gs pos="50000">
                <a:srgbClr val="8BB7AB"/>
              </a:gs>
              <a:gs pos="100000">
                <a:srgbClr val="8BB7AB">
                  <a:gamma/>
                  <a:shade val="46275"/>
                  <a:invGamma/>
                </a:srgbClr>
              </a:gs>
            </a:gsLst>
            <a:lin ang="2700000" scaled="1"/>
          </a:gradFill>
          <a:ln w="38100">
            <a:solidFill>
              <a:srgbClr val="EAEAEA"/>
            </a:solidFill>
            <a:miter lim="800000"/>
            <a:headEnd/>
            <a:tailEnd/>
          </a:ln>
          <a:effectLst>
            <a:outerShdw dist="109250" dir="3267739" algn="ctr" rotWithShape="0">
              <a:srgbClr val="333333">
                <a:alpha val="50000"/>
              </a:srgbClr>
            </a:outerShdw>
          </a:effec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615429" name="AutoShape 5"/>
          <p:cNvSpPr>
            <a:spLocks noChangeArrowheads="1"/>
          </p:cNvSpPr>
          <p:nvPr/>
        </p:nvSpPr>
        <p:spPr bwMode="gray">
          <a:xfrm>
            <a:off x="1143000" y="1828800"/>
            <a:ext cx="2057400" cy="57467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0AF7A"/>
              </a:gs>
              <a:gs pos="100000">
                <a:srgbClr val="B0AF7A">
                  <a:gamma/>
                  <a:shade val="46275"/>
                  <a:invGamma/>
                </a:srgbClr>
              </a:gs>
            </a:gsLst>
            <a:lin ang="0" scaled="1"/>
          </a:gradFill>
          <a:ln w="38100" algn="ctr">
            <a:solidFill>
              <a:srgbClr val="FFFFFF"/>
            </a:solidFill>
            <a:round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zh-CN" altLang="en-US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itchFamily="2" charset="-122"/>
              </a:rPr>
              <a:t>中医</a:t>
            </a:r>
            <a:endParaRPr lang="en-US" altLang="zh-CN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ea typeface="宋体" pitchFamily="2" charset="-122"/>
            </a:endParaRPr>
          </a:p>
        </p:txBody>
      </p:sp>
      <p:sp>
        <p:nvSpPr>
          <p:cNvPr id="615430" name="AutoShape 6"/>
          <p:cNvSpPr>
            <a:spLocks noChangeArrowheads="1"/>
          </p:cNvSpPr>
          <p:nvPr/>
        </p:nvSpPr>
        <p:spPr bwMode="gray">
          <a:xfrm>
            <a:off x="3462338" y="1828800"/>
            <a:ext cx="2057400" cy="57467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8BB7AB"/>
              </a:gs>
              <a:gs pos="100000">
                <a:srgbClr val="8BB7AB">
                  <a:gamma/>
                  <a:shade val="46275"/>
                  <a:invGamma/>
                </a:srgbClr>
              </a:gs>
            </a:gsLst>
            <a:lin ang="0" scaled="1"/>
          </a:gradFill>
          <a:ln w="38100" algn="ctr">
            <a:solidFill>
              <a:srgbClr val="FFFFFF"/>
            </a:solidFill>
            <a:round/>
            <a:headEnd/>
            <a:tailEnd/>
          </a:ln>
          <a:effectLst>
            <a:outerShdw dist="107763" dir="2700000" algn="ctr" rotWithShape="0">
              <a:srgbClr val="001D3A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zh-CN" altLang="en-US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itchFamily="2" charset="-122"/>
              </a:rPr>
              <a:t>肿瘤</a:t>
            </a:r>
            <a:endParaRPr lang="en-US" altLang="zh-CN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ea typeface="宋体" pitchFamily="2" charset="-122"/>
            </a:endParaRPr>
          </a:p>
        </p:txBody>
      </p:sp>
      <p:sp>
        <p:nvSpPr>
          <p:cNvPr id="615431" name="AutoShape 7"/>
          <p:cNvSpPr>
            <a:spLocks noChangeArrowheads="1"/>
          </p:cNvSpPr>
          <p:nvPr/>
        </p:nvSpPr>
        <p:spPr bwMode="gray">
          <a:xfrm>
            <a:off x="5791200" y="1828800"/>
            <a:ext cx="2057400" cy="57467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99A4C7"/>
              </a:gs>
              <a:gs pos="100000">
                <a:srgbClr val="99A4C7">
                  <a:gamma/>
                  <a:shade val="46275"/>
                  <a:invGamma/>
                </a:srgbClr>
              </a:gs>
            </a:gsLst>
            <a:lin ang="0" scaled="1"/>
          </a:gradFill>
          <a:ln w="38100" algn="ctr">
            <a:solidFill>
              <a:srgbClr val="FFFFFF"/>
            </a:solidFill>
            <a:round/>
            <a:headEnd/>
            <a:tailEnd/>
          </a:ln>
          <a:effectLst>
            <a:outerShdw dist="107763" dir="2700000" algn="ctr" rotWithShape="0">
              <a:srgbClr val="001D3A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zh-CN" altLang="en-US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itchFamily="2" charset="-122"/>
              </a:rPr>
              <a:t>养老</a:t>
            </a:r>
            <a:endParaRPr lang="en-US" altLang="zh-CN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ea typeface="宋体" pitchFamily="2" charset="-122"/>
            </a:endParaRPr>
          </a:p>
        </p:txBody>
      </p:sp>
      <p:sp>
        <p:nvSpPr>
          <p:cNvPr id="615432" name="Text Box 8"/>
          <p:cNvSpPr txBox="1">
            <a:spLocks noChangeArrowheads="1"/>
          </p:cNvSpPr>
          <p:nvPr/>
        </p:nvSpPr>
        <p:spPr bwMode="auto">
          <a:xfrm>
            <a:off x="4038600" y="3453080"/>
            <a:ext cx="2051050" cy="1323439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b="1" noProof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雨花肿瘤康复与舒缓治疗中心</a:t>
            </a:r>
            <a:endParaRPr lang="en-US" altLang="zh-CN" sz="2000" b="1" dirty="0">
              <a:solidFill>
                <a:srgbClr val="FEFEFE"/>
              </a:solidFill>
              <a:ea typeface="宋体" pitchFamily="2" charset="-122"/>
            </a:endParaRPr>
          </a:p>
        </p:txBody>
      </p:sp>
      <p:sp>
        <p:nvSpPr>
          <p:cNvPr id="615433" name="Text Box 9"/>
          <p:cNvSpPr txBox="1">
            <a:spLocks noChangeArrowheads="1"/>
          </p:cNvSpPr>
          <p:nvPr/>
        </p:nvSpPr>
        <p:spPr bwMode="auto">
          <a:xfrm>
            <a:off x="6400800" y="3522990"/>
            <a:ext cx="2051050" cy="1323439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Roboto Th" pitchFamily="2" charset="0"/>
              </a:rPr>
              <a:t>和怡老年照护中心</a:t>
            </a:r>
            <a:endParaRPr lang="en-US" altLang="zh-CN" sz="2000" b="1" dirty="0">
              <a:solidFill>
                <a:srgbClr val="FEFEFE"/>
              </a:solidFill>
              <a:ea typeface="宋体" pitchFamily="2" charset="-122"/>
            </a:endParaRPr>
          </a:p>
        </p:txBody>
      </p:sp>
      <p:sp>
        <p:nvSpPr>
          <p:cNvPr id="615434" name="AutoShape 10"/>
          <p:cNvSpPr>
            <a:spLocks noChangeArrowheads="1"/>
          </p:cNvSpPr>
          <p:nvPr/>
        </p:nvSpPr>
        <p:spPr bwMode="gray">
          <a:xfrm>
            <a:off x="914400" y="2667000"/>
            <a:ext cx="2971800" cy="2895600"/>
          </a:xfrm>
          <a:prstGeom prst="chevron">
            <a:avLst>
              <a:gd name="adj" fmla="val 17842"/>
            </a:avLst>
          </a:prstGeom>
          <a:gradFill rotWithShape="1">
            <a:gsLst>
              <a:gs pos="0">
                <a:srgbClr val="BEAF84">
                  <a:gamma/>
                  <a:shade val="46275"/>
                  <a:invGamma/>
                </a:srgbClr>
              </a:gs>
              <a:gs pos="50000">
                <a:srgbClr val="BEAF84"/>
              </a:gs>
              <a:gs pos="100000">
                <a:srgbClr val="BEAF84">
                  <a:gamma/>
                  <a:shade val="46275"/>
                  <a:invGamma/>
                </a:srgbClr>
              </a:gs>
            </a:gsLst>
            <a:lin ang="2700000" scaled="1"/>
          </a:gradFill>
          <a:ln w="38100">
            <a:solidFill>
              <a:srgbClr val="EAEAEA"/>
            </a:solidFill>
            <a:miter lim="800000"/>
            <a:headEnd/>
            <a:tailEnd/>
          </a:ln>
          <a:effectLst>
            <a:outerShdw dist="109250" dir="3267739" algn="ctr" rotWithShape="0">
              <a:srgbClr val="333333">
                <a:alpha val="50000"/>
              </a:srgbClr>
            </a:outerShdw>
          </a:effec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615435" name="Text Box 11"/>
          <p:cNvSpPr txBox="1">
            <a:spLocks noChangeArrowheads="1"/>
          </p:cNvSpPr>
          <p:nvPr/>
        </p:nvSpPr>
        <p:spPr bwMode="auto">
          <a:xfrm>
            <a:off x="1920875" y="3784599"/>
            <a:ext cx="2051050" cy="40011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 b="1" dirty="0" smtClean="0">
                <a:solidFill>
                  <a:srgbClr val="FEFEFE"/>
                </a:solidFill>
                <a:ea typeface="宋体" pitchFamily="2" charset="-122"/>
              </a:rPr>
              <a:t>中医馆</a:t>
            </a:r>
            <a:endParaRPr lang="en-US" altLang="zh-CN" sz="2000" b="1" dirty="0">
              <a:solidFill>
                <a:srgbClr val="FEFEFE"/>
              </a:solidFill>
              <a:ea typeface="宋体" pitchFamily="2" charset="-122"/>
            </a:endParaRPr>
          </a:p>
        </p:txBody>
      </p:sp>
      <p:sp>
        <p:nvSpPr>
          <p:cNvPr id="13" name="标题 1"/>
          <p:cNvSpPr txBox="1">
            <a:spLocks/>
          </p:cNvSpPr>
          <p:nvPr/>
        </p:nvSpPr>
        <p:spPr>
          <a:xfrm>
            <a:off x="95250" y="-228600"/>
            <a:ext cx="78867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  <a:ea typeface="宋体" panose="02010600030101010101" pitchFamily="2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  <a:ea typeface="宋体" panose="02010600030101010101" pitchFamily="2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  <a:ea typeface="宋体" panose="02010600030101010101" pitchFamily="2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500" dirty="0" smtClean="0">
                <a:solidFill>
                  <a:schemeClr val="bg1"/>
                </a:solidFill>
                <a:latin typeface="+mj-ea"/>
              </a:rPr>
              <a:t>赛虹三宝</a:t>
            </a:r>
            <a:endParaRPr lang="zh-CN" altLang="en-US" sz="2000" dirty="0">
              <a:solidFill>
                <a:schemeClr val="bg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2897163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 33793"/>
          <p:cNvSpPr>
            <a:spLocks noGrp="1"/>
          </p:cNvSpPr>
          <p:nvPr>
            <p:ph type="title"/>
          </p:nvPr>
        </p:nvSpPr>
        <p:spPr>
          <a:xfrm>
            <a:off x="-1" y="241300"/>
            <a:ext cx="7877175" cy="530225"/>
          </a:xfrm>
        </p:spPr>
        <p:txBody>
          <a:bodyPr wrap="square" lIns="91440" tIns="45720" rIns="91440" bIns="45720" anchor="ctr"/>
          <a:lstStyle/>
          <a:p>
            <a:r>
              <a:rPr lang="zh-CN" altLang="en-US" sz="2500" dirty="0" smtClean="0">
                <a:solidFill>
                  <a:schemeClr val="bg1"/>
                </a:solidFill>
                <a:latin typeface="+mj-ea"/>
              </a:rPr>
              <a:t>赛虹三宝</a:t>
            </a:r>
            <a:r>
              <a:rPr lang="en-US" altLang="zh-CN" sz="2500" dirty="0" smtClean="0">
                <a:solidFill>
                  <a:schemeClr val="bg1"/>
                </a:solidFill>
                <a:latin typeface="+mj-ea"/>
              </a:rPr>
              <a:t>【</a:t>
            </a:r>
            <a:r>
              <a:rPr lang="zh-CN" altLang="en-US" sz="2500" dirty="0" smtClean="0">
                <a:solidFill>
                  <a:schemeClr val="bg1"/>
                </a:solidFill>
                <a:latin typeface="+mj-ea"/>
              </a:rPr>
              <a:t>中医</a:t>
            </a:r>
            <a:r>
              <a:rPr lang="en-US" altLang="zh-CN" sz="2500" dirty="0" smtClean="0">
                <a:solidFill>
                  <a:schemeClr val="bg1"/>
                </a:solidFill>
                <a:latin typeface="+mj-ea"/>
              </a:rPr>
              <a:t>】</a:t>
            </a:r>
            <a:r>
              <a:rPr lang="zh-CN" altLang="en-US" sz="2000" dirty="0" smtClean="0">
                <a:solidFill>
                  <a:schemeClr val="bg1"/>
                </a:solidFill>
                <a:latin typeface="+mj-ea"/>
              </a:rPr>
              <a:t>门类齐全的国医馆</a:t>
            </a:r>
            <a:endParaRPr lang="zh-CN" altLang="en-US" sz="2000" dirty="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03724" y="2186956"/>
            <a:ext cx="4527548" cy="291588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65548" y="1654176"/>
            <a:ext cx="2184402" cy="163830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443" y="1381125"/>
            <a:ext cx="2014537" cy="15109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243" y="3924299"/>
            <a:ext cx="2362200" cy="17716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75376" y="3590927"/>
            <a:ext cx="24892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0433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/>
          <p:cNvGraphicFramePr/>
          <p:nvPr/>
        </p:nvGraphicFramePr>
        <p:xfrm>
          <a:off x="1244072" y="2058346"/>
          <a:ext cx="6054223" cy="3143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框 5"/>
          <p:cNvSpPr txBox="1"/>
          <p:nvPr/>
        </p:nvSpPr>
        <p:spPr>
          <a:xfrm>
            <a:off x="4618690" y="1525906"/>
            <a:ext cx="111125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875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癌痛康复治疗</a:t>
            </a:r>
            <a:endParaRPr lang="en-US" altLang="zh-CN" sz="875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875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姑息治疗</a:t>
            </a:r>
            <a:endParaRPr lang="en-US" altLang="zh-CN" sz="875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875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心理治疗</a:t>
            </a:r>
            <a:endParaRPr lang="en-US" altLang="zh-CN" sz="875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875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营养支持治疗</a:t>
            </a:r>
            <a:endParaRPr lang="en-US" altLang="zh-CN" sz="875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875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形体康复治疗</a:t>
            </a:r>
            <a:endParaRPr lang="en-US" altLang="zh-CN" sz="875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875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物理因子疗法</a:t>
            </a:r>
            <a:endParaRPr lang="en-US" altLang="zh-CN" sz="875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875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运动疗法</a:t>
            </a:r>
            <a:endParaRPr lang="en-US" altLang="zh-CN" sz="875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8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宗教</a:t>
            </a:r>
            <a:endParaRPr lang="en-US" altLang="zh-CN" sz="875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5673197" y="3264385"/>
            <a:ext cx="1000125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875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中医药调理</a:t>
            </a:r>
            <a:endParaRPr lang="en-US" altLang="zh-CN" sz="875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875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中医理疗</a:t>
            </a:r>
            <a:endParaRPr lang="en-US" altLang="zh-CN" sz="875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875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中医运动</a:t>
            </a:r>
            <a:endParaRPr lang="en-US" altLang="zh-CN" sz="875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875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中医食疗</a:t>
            </a:r>
            <a:endParaRPr lang="en-US" altLang="zh-CN" sz="875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8"/>
          <p:cNvSpPr txBox="1"/>
          <p:nvPr/>
        </p:nvSpPr>
        <p:spPr>
          <a:xfrm>
            <a:off x="3696758" y="5393056"/>
            <a:ext cx="1843862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875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光动力疗法</a:t>
            </a:r>
            <a:endParaRPr lang="en-US" altLang="zh-CN" sz="875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875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肿瘤基因检测</a:t>
            </a:r>
            <a:endParaRPr lang="en-US" altLang="zh-CN" sz="875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875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生物免疫治疗</a:t>
            </a:r>
            <a:endParaRPr lang="en-US" altLang="zh-CN" sz="875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875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PD1/PD-L1</a:t>
            </a:r>
            <a:endParaRPr lang="en-US" altLang="zh-CN" sz="87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875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出国就医及药品代购</a:t>
            </a:r>
            <a:endParaRPr lang="en-US" altLang="zh-CN" sz="875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64297" y="3264385"/>
            <a:ext cx="1462983" cy="637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875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肿瘤常规化疗</a:t>
            </a:r>
            <a:endParaRPr lang="en-US" altLang="zh-CN" sz="875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875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肿瘤放疗</a:t>
            </a:r>
            <a:endParaRPr lang="en-US" altLang="zh-CN" sz="875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875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肿瘤内科手术</a:t>
            </a:r>
            <a:endParaRPr lang="en-US" altLang="zh-CN" sz="875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zh-CN" altLang="en-US" sz="9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IMG_9039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95773" y="1671229"/>
            <a:ext cx="1731506" cy="13652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713" y="4505319"/>
            <a:ext cx="1796148" cy="161653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29818" y="1626236"/>
            <a:ext cx="2088621" cy="141033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30272" y="4307205"/>
            <a:ext cx="2688167" cy="1814830"/>
          </a:xfrm>
          <a:prstGeom prst="rect">
            <a:avLst/>
          </a:prstGeom>
        </p:spPr>
      </p:pic>
      <p:sp>
        <p:nvSpPr>
          <p:cNvPr id="12" name="标题 33793"/>
          <p:cNvSpPr txBox="1">
            <a:spLocks/>
          </p:cNvSpPr>
          <p:nvPr/>
        </p:nvSpPr>
        <p:spPr>
          <a:xfrm>
            <a:off x="-113798" y="247650"/>
            <a:ext cx="8816975" cy="530225"/>
          </a:xfrm>
          <a:prstGeom prst="rect">
            <a:avLst/>
          </a:prstGeom>
        </p:spPr>
        <p:txBody>
          <a:bodyPr wrap="square"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  <a:ea typeface="宋体" panose="02010600030101010101" pitchFamily="2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  <a:ea typeface="宋体" panose="02010600030101010101" pitchFamily="2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  <a:ea typeface="宋体" panose="02010600030101010101" pitchFamily="2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500" dirty="0" smtClean="0">
                <a:solidFill>
                  <a:schemeClr val="bg1"/>
                </a:solidFill>
              </a:rPr>
              <a:t> </a:t>
            </a:r>
            <a:r>
              <a:rPr lang="zh-CN" altLang="en-US" sz="2500" dirty="0" smtClean="0">
                <a:solidFill>
                  <a:schemeClr val="bg1"/>
                </a:solidFill>
              </a:rPr>
              <a:t>赛虹三宝</a:t>
            </a:r>
            <a:r>
              <a:rPr lang="en-US" altLang="zh-CN" sz="2500" dirty="0" smtClean="0">
                <a:solidFill>
                  <a:schemeClr val="bg1"/>
                </a:solidFill>
              </a:rPr>
              <a:t>【</a:t>
            </a:r>
            <a:r>
              <a:rPr lang="zh-CN" altLang="en-US" sz="2500" dirty="0" smtClean="0">
                <a:solidFill>
                  <a:schemeClr val="bg1"/>
                </a:solidFill>
              </a:rPr>
              <a:t>肿瘤</a:t>
            </a:r>
            <a:r>
              <a:rPr lang="en-US" altLang="zh-CN" sz="2500" dirty="0" smtClean="0">
                <a:solidFill>
                  <a:schemeClr val="bg1"/>
                </a:solidFill>
              </a:rPr>
              <a:t>】</a:t>
            </a:r>
            <a:r>
              <a:rPr lang="zh-CN" altLang="en-US" sz="2000" dirty="0" smtClean="0">
                <a:solidFill>
                  <a:schemeClr val="bg1"/>
                </a:solidFill>
              </a:rPr>
              <a:t>肿瘤康复与舒缓治疗中心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06473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C:\Documents and Settings\Administrator\Application Data\Tencent\Users\356049737\QQ\WinTemp\RichOle\$024P~5E7XDSK89%YBI(~_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193" y="2476500"/>
            <a:ext cx="2981325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1" descr="IMG_06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289" y="1563688"/>
            <a:ext cx="2111904" cy="164973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 descr="IMG_06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289" y="4237292"/>
            <a:ext cx="2198158" cy="175831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543" y="1356995"/>
            <a:ext cx="2258483" cy="2063116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6543" y="4154425"/>
            <a:ext cx="2386013" cy="1924050"/>
          </a:xfrm>
          <a:prstGeom prst="rect">
            <a:avLst/>
          </a:prstGeom>
        </p:spPr>
      </p:pic>
      <p:sp>
        <p:nvSpPr>
          <p:cNvPr id="28" name="标题 33793"/>
          <p:cNvSpPr txBox="1">
            <a:spLocks/>
          </p:cNvSpPr>
          <p:nvPr/>
        </p:nvSpPr>
        <p:spPr>
          <a:xfrm>
            <a:off x="-76200" y="-161925"/>
            <a:ext cx="9220200" cy="1325563"/>
          </a:xfrm>
          <a:prstGeom prst="rect">
            <a:avLst/>
          </a:prstGeom>
        </p:spPr>
        <p:txBody>
          <a:bodyPr wrap="square"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  <a:ea typeface="宋体" panose="02010600030101010101" pitchFamily="2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  <a:ea typeface="宋体" panose="02010600030101010101" pitchFamily="2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  <a:ea typeface="宋体" panose="02010600030101010101" pitchFamily="2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500" dirty="0" smtClean="0">
                <a:solidFill>
                  <a:schemeClr val="bg1"/>
                </a:solidFill>
                <a:latin typeface="+mj-ea"/>
              </a:rPr>
              <a:t>赛虹三宝</a:t>
            </a:r>
            <a:r>
              <a:rPr lang="en-US" altLang="zh-CN" sz="2500" dirty="0" smtClean="0">
                <a:solidFill>
                  <a:schemeClr val="bg1"/>
                </a:solidFill>
                <a:latin typeface="+mj-ea"/>
              </a:rPr>
              <a:t>【</a:t>
            </a:r>
            <a:r>
              <a:rPr lang="zh-CN" altLang="en-US" sz="2500" dirty="0" smtClean="0">
                <a:solidFill>
                  <a:schemeClr val="bg1"/>
                </a:solidFill>
                <a:latin typeface="+mj-ea"/>
              </a:rPr>
              <a:t>养老</a:t>
            </a:r>
            <a:r>
              <a:rPr lang="en-US" altLang="zh-CN" sz="2500" dirty="0" smtClean="0">
                <a:solidFill>
                  <a:schemeClr val="bg1"/>
                </a:solidFill>
                <a:latin typeface="+mj-ea"/>
              </a:rPr>
              <a:t>】</a:t>
            </a:r>
            <a:r>
              <a:rPr lang="zh-CN" altLang="en-US" sz="2000" dirty="0" smtClean="0">
                <a:solidFill>
                  <a:schemeClr val="bg1"/>
                </a:solidFill>
                <a:latin typeface="+mj-ea"/>
              </a:rPr>
              <a:t>医养融合典范</a:t>
            </a:r>
            <a:r>
              <a:rPr lang="en-US" altLang="zh-CN" sz="2000" dirty="0" smtClean="0">
                <a:solidFill>
                  <a:schemeClr val="bg1"/>
                </a:solidFill>
                <a:latin typeface="+mj-ea"/>
              </a:rPr>
              <a:t>-</a:t>
            </a:r>
            <a:r>
              <a:rPr lang="zh-CN" altLang="en-US" sz="2000" dirty="0" smtClean="0">
                <a:solidFill>
                  <a:schemeClr val="bg1"/>
                </a:solidFill>
                <a:latin typeface="+mj-ea"/>
              </a:rPr>
              <a:t>和怡照护中心</a:t>
            </a:r>
            <a:endParaRPr lang="en-US" altLang="zh-CN" sz="2000" dirty="0">
              <a:solidFill>
                <a:schemeClr val="bg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5328193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411" name="AutoShape 3"/>
          <p:cNvSpPr>
            <a:spLocks noChangeArrowheads="1"/>
          </p:cNvSpPr>
          <p:nvPr/>
        </p:nvSpPr>
        <p:spPr bwMode="gray">
          <a:xfrm>
            <a:off x="1447800" y="1390651"/>
            <a:ext cx="6324600" cy="911512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57412" name="AutoShape 4"/>
          <p:cNvSpPr>
            <a:spLocks noChangeArrowheads="1"/>
          </p:cNvSpPr>
          <p:nvPr/>
        </p:nvSpPr>
        <p:spPr bwMode="gray">
          <a:xfrm>
            <a:off x="1585914" y="1524000"/>
            <a:ext cx="684212" cy="674221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rgbClr val="99CC00"/>
              </a:gs>
              <a:gs pos="100000">
                <a:srgbClr val="99CC00">
                  <a:gamma/>
                  <a:shade val="69804"/>
                  <a:invGamma/>
                </a:srgbClr>
              </a:gs>
            </a:gsLst>
            <a:lin ang="5400000" scaled="1"/>
          </a:gradFill>
          <a:ln w="38100">
            <a:solidFill>
              <a:srgbClr val="FEFEF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57413" name="Freeform 5"/>
          <p:cNvSpPr>
            <a:spLocks/>
          </p:cNvSpPr>
          <p:nvPr/>
        </p:nvSpPr>
        <p:spPr bwMode="gray">
          <a:xfrm>
            <a:off x="1644651" y="1606083"/>
            <a:ext cx="344041" cy="330290"/>
          </a:xfrm>
          <a:custGeom>
            <a:avLst/>
            <a:gdLst>
              <a:gd name="T0" fmla="*/ 118 w 596"/>
              <a:gd name="T1" fmla="*/ 0 h 598"/>
              <a:gd name="T2" fmla="*/ 0 w 596"/>
              <a:gd name="T3" fmla="*/ 118 h 598"/>
              <a:gd name="T4" fmla="*/ 0 w 596"/>
              <a:gd name="T5" fmla="*/ 589 h 598"/>
              <a:gd name="T6" fmla="*/ 161 w 596"/>
              <a:gd name="T7" fmla="*/ 174 h 598"/>
              <a:gd name="T8" fmla="*/ 589 w 596"/>
              <a:gd name="T9" fmla="*/ 0 h 598"/>
              <a:gd name="T10" fmla="*/ 118 w 596"/>
              <a:gd name="T11" fmla="*/ 0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96" h="598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lnTo>
                  <a:pt x="0" y="589"/>
                </a:lnTo>
                <a:cubicBezTo>
                  <a:pt x="27" y="598"/>
                  <a:pt x="12" y="309"/>
                  <a:pt x="161" y="174"/>
                </a:cubicBezTo>
                <a:cubicBezTo>
                  <a:pt x="310" y="39"/>
                  <a:pt x="596" y="29"/>
                  <a:pt x="589" y="0"/>
                </a:cubicBezTo>
                <a:lnTo>
                  <a:pt x="118" y="0"/>
                </a:lnTo>
                <a:close/>
              </a:path>
            </a:pathLst>
          </a:custGeom>
          <a:gradFill rotWithShape="1">
            <a:gsLst>
              <a:gs pos="0">
                <a:srgbClr val="99CC00">
                  <a:gamma/>
                  <a:tint val="54510"/>
                  <a:invGamma/>
                </a:srgbClr>
              </a:gs>
              <a:gs pos="50000">
                <a:srgbClr val="99CC00">
                  <a:alpha val="0"/>
                </a:srgbClr>
              </a:gs>
              <a:gs pos="100000">
                <a:srgbClr val="99CC00">
                  <a:gamma/>
                  <a:tint val="54510"/>
                  <a:invGamma/>
                </a:srgbClr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7414" name="Text Box 6"/>
          <p:cNvSpPr txBox="1">
            <a:spLocks noChangeArrowheads="1"/>
          </p:cNvSpPr>
          <p:nvPr/>
        </p:nvSpPr>
        <p:spPr bwMode="gray">
          <a:xfrm>
            <a:off x="1734407" y="1556296"/>
            <a:ext cx="29902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rPr>
              <a:t>1</a:t>
            </a:r>
            <a:endParaRPr lang="en-US" altLang="zh-CN" sz="32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ea typeface="宋体" charset="-122"/>
            </a:endParaRPr>
          </a:p>
        </p:txBody>
      </p:sp>
      <p:sp>
        <p:nvSpPr>
          <p:cNvPr id="657415" name="Text Box 7"/>
          <p:cNvSpPr txBox="1">
            <a:spLocks noChangeArrowheads="1"/>
          </p:cNvSpPr>
          <p:nvPr/>
        </p:nvSpPr>
        <p:spPr bwMode="gray">
          <a:xfrm>
            <a:off x="2686050" y="1604640"/>
            <a:ext cx="4648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南京社区卫生服务中心中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首家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为肿瘤患者提供专业治疗、康复与舒缓的医疗机构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447800" y="2866901"/>
            <a:ext cx="6324600" cy="895350"/>
            <a:chOff x="1447800" y="2781300"/>
            <a:chExt cx="6324600" cy="895350"/>
          </a:xfrm>
        </p:grpSpPr>
        <p:sp>
          <p:nvSpPr>
            <p:cNvPr id="657416" name="AutoShape 8"/>
            <p:cNvSpPr>
              <a:spLocks noChangeArrowheads="1"/>
            </p:cNvSpPr>
            <p:nvPr/>
          </p:nvSpPr>
          <p:spPr bwMode="gray">
            <a:xfrm>
              <a:off x="1447800" y="2781300"/>
              <a:ext cx="6324600" cy="895350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>
                    <a:gamma/>
                    <a:tint val="51373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7417" name="AutoShape 9"/>
            <p:cNvSpPr>
              <a:spLocks noChangeArrowheads="1"/>
            </p:cNvSpPr>
            <p:nvPr/>
          </p:nvSpPr>
          <p:spPr bwMode="gray">
            <a:xfrm>
              <a:off x="1638426" y="2938636"/>
              <a:ext cx="704724" cy="676199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009999">
                    <a:gamma/>
                    <a:shade val="69804"/>
                    <a:invGamma/>
                  </a:srgbClr>
                </a:gs>
              </a:gsLst>
              <a:lin ang="5400000" scaled="1"/>
            </a:gradFill>
            <a:ln w="38100">
              <a:solidFill>
                <a:srgbClr val="FEFEFE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7418" name="Freeform 10"/>
            <p:cNvSpPr>
              <a:spLocks/>
            </p:cNvSpPr>
            <p:nvPr/>
          </p:nvSpPr>
          <p:spPr bwMode="gray">
            <a:xfrm>
              <a:off x="1721421" y="3026295"/>
              <a:ext cx="265907" cy="374006"/>
            </a:xfrm>
            <a:custGeom>
              <a:avLst/>
              <a:gdLst>
                <a:gd name="T0" fmla="*/ 118 w 596"/>
                <a:gd name="T1" fmla="*/ 0 h 598"/>
                <a:gd name="T2" fmla="*/ 0 w 596"/>
                <a:gd name="T3" fmla="*/ 118 h 598"/>
                <a:gd name="T4" fmla="*/ 0 w 596"/>
                <a:gd name="T5" fmla="*/ 589 h 598"/>
                <a:gd name="T6" fmla="*/ 161 w 596"/>
                <a:gd name="T7" fmla="*/ 174 h 598"/>
                <a:gd name="T8" fmla="*/ 589 w 596"/>
                <a:gd name="T9" fmla="*/ 0 h 598"/>
                <a:gd name="T10" fmla="*/ 118 w 596"/>
                <a:gd name="T11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009999">
                    <a:gamma/>
                    <a:tint val="42353"/>
                    <a:invGamma/>
                  </a:srgbClr>
                </a:gs>
                <a:gs pos="100000">
                  <a:srgbClr val="009999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7419" name="Text Box 11"/>
            <p:cNvSpPr txBox="1">
              <a:spLocks noChangeArrowheads="1"/>
            </p:cNvSpPr>
            <p:nvPr/>
          </p:nvSpPr>
          <p:spPr bwMode="gray">
            <a:xfrm>
              <a:off x="1811909" y="3000979"/>
              <a:ext cx="600771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8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-122"/>
                </a:rPr>
                <a:t>2</a:t>
              </a:r>
              <a:endParaRPr lang="en-US" altLang="zh-CN" sz="28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endParaRPr>
            </a:p>
          </p:txBody>
        </p:sp>
      </p:grpSp>
      <p:sp>
        <p:nvSpPr>
          <p:cNvPr id="657420" name="Text Box 12"/>
          <p:cNvSpPr txBox="1">
            <a:spLocks noChangeArrowheads="1"/>
          </p:cNvSpPr>
          <p:nvPr/>
        </p:nvSpPr>
        <p:spPr bwMode="gray">
          <a:xfrm>
            <a:off x="2805113" y="3110995"/>
            <a:ext cx="4648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2016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年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11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月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科室成立并试运行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447800" y="4342891"/>
            <a:ext cx="6324600" cy="911512"/>
            <a:chOff x="1447800" y="3908138"/>
            <a:chExt cx="6324600" cy="911512"/>
          </a:xfrm>
        </p:grpSpPr>
        <p:sp>
          <p:nvSpPr>
            <p:cNvPr id="21" name="AutoShape 3"/>
            <p:cNvSpPr>
              <a:spLocks noChangeArrowheads="1"/>
            </p:cNvSpPr>
            <p:nvPr/>
          </p:nvSpPr>
          <p:spPr bwMode="gray">
            <a:xfrm>
              <a:off x="1447800" y="3908138"/>
              <a:ext cx="6324600" cy="9115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>
                    <a:gamma/>
                    <a:tint val="51373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7422" name="AutoShape 14"/>
            <p:cNvSpPr>
              <a:spLocks noChangeArrowheads="1"/>
            </p:cNvSpPr>
            <p:nvPr/>
          </p:nvSpPr>
          <p:spPr bwMode="gray">
            <a:xfrm>
              <a:off x="1617343" y="4047187"/>
              <a:ext cx="725807" cy="708169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00"/>
                </a:gs>
                <a:gs pos="100000">
                  <a:srgbClr val="006600">
                    <a:gamma/>
                    <a:shade val="69804"/>
                    <a:invGamma/>
                  </a:srgbClr>
                </a:gs>
              </a:gsLst>
              <a:lin ang="5400000" scaled="1"/>
            </a:gradFill>
            <a:ln w="38100">
              <a:solidFill>
                <a:srgbClr val="FEFEFE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7423" name="Freeform 15"/>
            <p:cNvSpPr>
              <a:spLocks/>
            </p:cNvSpPr>
            <p:nvPr/>
          </p:nvSpPr>
          <p:spPr bwMode="gray">
            <a:xfrm>
              <a:off x="1673797" y="4126335"/>
              <a:ext cx="328675" cy="274936"/>
            </a:xfrm>
            <a:custGeom>
              <a:avLst/>
              <a:gdLst>
                <a:gd name="T0" fmla="*/ 118 w 596"/>
                <a:gd name="T1" fmla="*/ 0 h 598"/>
                <a:gd name="T2" fmla="*/ 0 w 596"/>
                <a:gd name="T3" fmla="*/ 118 h 598"/>
                <a:gd name="T4" fmla="*/ 0 w 596"/>
                <a:gd name="T5" fmla="*/ 589 h 598"/>
                <a:gd name="T6" fmla="*/ 161 w 596"/>
                <a:gd name="T7" fmla="*/ 174 h 598"/>
                <a:gd name="T8" fmla="*/ 589 w 596"/>
                <a:gd name="T9" fmla="*/ 0 h 598"/>
                <a:gd name="T10" fmla="*/ 118 w 596"/>
                <a:gd name="T11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006600">
                    <a:gamma/>
                    <a:tint val="48627"/>
                    <a:invGamma/>
                  </a:srgbClr>
                </a:gs>
                <a:gs pos="100000">
                  <a:srgbClr val="006600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7424" name="Text Box 16"/>
            <p:cNvSpPr txBox="1">
              <a:spLocks noChangeArrowheads="1"/>
            </p:cNvSpPr>
            <p:nvPr/>
          </p:nvSpPr>
          <p:spPr bwMode="gray">
            <a:xfrm>
              <a:off x="1818768" y="4139661"/>
              <a:ext cx="367408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8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-122"/>
                </a:rPr>
                <a:t>3</a:t>
              </a:r>
              <a:endParaRPr lang="en-US" altLang="zh-CN" sz="28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endParaRPr>
            </a:p>
          </p:txBody>
        </p:sp>
      </p:grpSp>
      <p:sp>
        <p:nvSpPr>
          <p:cNvPr id="22" name="Text Box 12"/>
          <p:cNvSpPr txBox="1">
            <a:spLocks noChangeArrowheads="1"/>
          </p:cNvSpPr>
          <p:nvPr/>
        </p:nvSpPr>
        <p:spPr bwMode="gray">
          <a:xfrm>
            <a:off x="2805113" y="4512858"/>
            <a:ext cx="4648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病区秉承</a:t>
            </a:r>
            <a:r>
              <a:rPr lang="zh-CN" altLang="en-US" u="sng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“为患者带来希望，让生命更享尊严”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的理念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5" name="文本框 28"/>
          <p:cNvSpPr txBox="1">
            <a:spLocks noChangeArrowheads="1"/>
          </p:cNvSpPr>
          <p:nvPr/>
        </p:nvSpPr>
        <p:spPr bwMode="auto">
          <a:xfrm>
            <a:off x="343851" y="170340"/>
            <a:ext cx="6542723" cy="86177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500" dirty="0" smtClean="0">
                <a:solidFill>
                  <a:schemeClr val="bg1"/>
                </a:solidFill>
                <a:effectLst/>
                <a:latin typeface="+mj-ea"/>
                <a:ea typeface="+mj-ea"/>
              </a:rPr>
              <a:t>安宁</a:t>
            </a:r>
            <a:r>
              <a:rPr lang="zh-CN" altLang="en-US" sz="2500" dirty="0">
                <a:solidFill>
                  <a:schemeClr val="bg1"/>
                </a:solidFill>
                <a:effectLst/>
                <a:latin typeface="+mj-ea"/>
                <a:ea typeface="+mj-ea"/>
              </a:rPr>
              <a:t>疗</a:t>
            </a:r>
            <a:r>
              <a:rPr lang="zh-CN" altLang="en-US" sz="2500" dirty="0" smtClean="0">
                <a:solidFill>
                  <a:schemeClr val="bg1"/>
                </a:solidFill>
                <a:effectLst/>
                <a:latin typeface="+mj-ea"/>
                <a:ea typeface="+mj-ea"/>
              </a:rPr>
              <a:t>护病区概况</a:t>
            </a:r>
            <a:endParaRPr lang="en-US" altLang="zh-CN" sz="250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algn="just"/>
            <a:endParaRPr lang="zh-CN" altLang="en-US" sz="250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grpSp>
        <p:nvGrpSpPr>
          <p:cNvPr id="27" name="Group 26"/>
          <p:cNvGrpSpPr>
            <a:grpSpLocks/>
          </p:cNvGrpSpPr>
          <p:nvPr/>
        </p:nvGrpSpPr>
        <p:grpSpPr bwMode="auto">
          <a:xfrm>
            <a:off x="1552575" y="5907088"/>
            <a:ext cx="6172200" cy="546100"/>
            <a:chOff x="532" y="1105"/>
            <a:chExt cx="1525" cy="344"/>
          </a:xfrm>
        </p:grpSpPr>
        <p:sp>
          <p:nvSpPr>
            <p:cNvPr id="28" name="AutoShape 27"/>
            <p:cNvSpPr>
              <a:spLocks noChangeArrowheads="1"/>
            </p:cNvSpPr>
            <p:nvPr/>
          </p:nvSpPr>
          <p:spPr bwMode="gray">
            <a:xfrm>
              <a:off x="532" y="1105"/>
              <a:ext cx="1525" cy="34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CCECFF">
                    <a:gamma/>
                    <a:shade val="36078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36078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>
              <a:outerShdw dist="40161" dir="4293903" algn="ctr" rotWithShape="0">
                <a:srgbClr val="CCECFF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3366CC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" name="AutoShape 28"/>
            <p:cNvSpPr>
              <a:spLocks noChangeArrowheads="1"/>
            </p:cNvSpPr>
            <p:nvPr/>
          </p:nvSpPr>
          <p:spPr bwMode="gray">
            <a:xfrm>
              <a:off x="550" y="1125"/>
              <a:ext cx="1489" cy="30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CCECFF">
                    <a:alpha val="89999"/>
                  </a:srgbClr>
                </a:gs>
                <a:gs pos="50000">
                  <a:srgbClr val="CCECFF">
                    <a:gamma/>
                    <a:tint val="33725"/>
                    <a:invGamma/>
                  </a:srgbClr>
                </a:gs>
                <a:gs pos="100000">
                  <a:srgbClr val="CCECFF">
                    <a:alpha val="89999"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58951" y="6022976"/>
            <a:ext cx="533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我们</a:t>
            </a:r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</a:rPr>
              <a:t>坚信治疗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是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“以人为本”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而不是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“以病为本”</a:t>
            </a:r>
          </a:p>
        </p:txBody>
      </p:sp>
    </p:spTree>
    <p:extLst>
      <p:ext uri="{BB962C8B-B14F-4D97-AF65-F5344CB8AC3E}">
        <p14:creationId xmlns:p14="http://schemas.microsoft.com/office/powerpoint/2010/main" val="42252812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1308</TotalTime>
  <Words>883</Words>
  <Application>Microsoft Office PowerPoint</Application>
  <PresentationFormat>全屏显示(4:3)</PresentationFormat>
  <Paragraphs>159</Paragraphs>
  <Slides>32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34" baseType="lpstr">
      <vt:lpstr>Office 主题</vt:lpstr>
      <vt:lpstr>1_Office 主题</vt:lpstr>
      <vt:lpstr>PowerPoint 演示文稿</vt:lpstr>
      <vt:lpstr>PowerPoint 演示文稿</vt:lpstr>
      <vt:lpstr>我们为什么选择做安宁疗护？</vt:lpstr>
      <vt:lpstr>中心简介【发展历程】</vt:lpstr>
      <vt:lpstr>PowerPoint 演示文稿</vt:lpstr>
      <vt:lpstr>赛虹三宝【中医】门类齐全的国医馆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与江苏省人民医院肿瘤科和 “Cleveland  Clinic疼痛科”   建立广泛交流与合作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联 系 方 式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以人文关怀为抓手 全面提升社区卫生服务能力</dc:title>
  <dc:creator/>
  <cp:lastModifiedBy>User</cp:lastModifiedBy>
  <cp:revision>166</cp:revision>
  <dcterms:created xsi:type="dcterms:W3CDTF">2015-05-05T08:02:00Z</dcterms:created>
  <dcterms:modified xsi:type="dcterms:W3CDTF">2018-01-04T04:30:34Z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2052-10.1.0.6206</vt:lpwstr>
  </property>
</Properties>
</file>